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notesMasterIdLst>
    <p:notesMasterId r:id="rId29"/>
  </p:notesMasterIdLst>
  <p:sldIdLst>
    <p:sldId id="345" r:id="rId2"/>
    <p:sldId id="310" r:id="rId3"/>
    <p:sldId id="259" r:id="rId4"/>
    <p:sldId id="309" r:id="rId5"/>
    <p:sldId id="384" r:id="rId6"/>
    <p:sldId id="363" r:id="rId7"/>
    <p:sldId id="362" r:id="rId8"/>
    <p:sldId id="365" r:id="rId9"/>
    <p:sldId id="385" r:id="rId10"/>
    <p:sldId id="386" r:id="rId11"/>
    <p:sldId id="389" r:id="rId12"/>
    <p:sldId id="390" r:id="rId13"/>
    <p:sldId id="378" r:id="rId14"/>
    <p:sldId id="379" r:id="rId15"/>
    <p:sldId id="380" r:id="rId16"/>
    <p:sldId id="391" r:id="rId17"/>
    <p:sldId id="392" r:id="rId18"/>
    <p:sldId id="393" r:id="rId19"/>
    <p:sldId id="398" r:id="rId20"/>
    <p:sldId id="399" r:id="rId21"/>
    <p:sldId id="400" r:id="rId22"/>
    <p:sldId id="394" r:id="rId23"/>
    <p:sldId id="395" r:id="rId24"/>
    <p:sldId id="335" r:id="rId25"/>
    <p:sldId id="396" r:id="rId26"/>
    <p:sldId id="304" r:id="rId27"/>
    <p:sldId id="381" r:id="rId28"/>
  </p:sldIdLst>
  <p:sldSz cx="9144000" cy="6858000" type="screen4x3"/>
  <p:notesSz cx="6858000" cy="9144000"/>
  <p:defaultTextStyle>
    <a:defPPr>
      <a:defRPr lang="ru-RU"/>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E80A0A"/>
    <a:srgbClr val="702824"/>
    <a:srgbClr val="702816"/>
    <a:srgbClr val="FFFF00"/>
    <a:srgbClr val="FBA3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1" autoAdjust="0"/>
    <p:restoredTop sz="96072" autoAdjust="0"/>
  </p:normalViewPr>
  <p:slideViewPr>
    <p:cSldViewPr>
      <p:cViewPr>
        <p:scale>
          <a:sx n="91" d="100"/>
          <a:sy n="91" d="100"/>
        </p:scale>
        <p:origin x="-630" y="-3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07F708BA-DB33-4AC5-ABF2-BABB4A2DAEDE}" type="datetimeFigureOut">
              <a:rPr lang="ru-RU"/>
              <a:pPr>
                <a:defRPr/>
              </a:pPr>
              <a:t>01.06.2023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C6865569-CDF8-4957-9812-35C9E412BE14}"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9"/>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BECC606-EA46-46B1-9218-64F001E88A1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038A4F2-3E26-40CC-BA9A-73FCA44521E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8B7CCB9-5A54-4BAF-B19A-45E19706A576}"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p:cNvSpPr>
            <a:spLocks noGrp="1" noChangeArrowheads="1"/>
          </p:cNvSpPr>
          <p:nvPr>
            <p:ph type="dt" sz="half" idx="10"/>
          </p:nvPr>
        </p:nvSpPr>
        <p:spPr/>
        <p:txBody>
          <a:bodyPr/>
          <a:lstStyle>
            <a:lvl1pPr>
              <a:defRPr/>
            </a:lvl1pPr>
          </a:lstStyle>
          <a:p>
            <a:pPr>
              <a:defRPr/>
            </a:pPr>
            <a:endParaRPr lang="ru-RU"/>
          </a:p>
        </p:txBody>
      </p:sp>
      <p:sp>
        <p:nvSpPr>
          <p:cNvPr id="4" name="Rectangle 5"/>
          <p:cNvSpPr>
            <a:spLocks noGrp="1" noChangeArrowheads="1"/>
          </p:cNvSpPr>
          <p:nvPr>
            <p:ph type="ftr" sz="quarter" idx="11"/>
          </p:nvPr>
        </p:nvSpPr>
        <p:spPr/>
        <p:txBody>
          <a:bodyPr/>
          <a:lstStyle>
            <a:lvl1pPr>
              <a:defRPr/>
            </a:lvl1pPr>
          </a:lstStyle>
          <a:p>
            <a:pPr>
              <a:defRPr/>
            </a:pPr>
            <a:endParaRPr lang="ru-RU"/>
          </a:p>
        </p:txBody>
      </p:sp>
      <p:sp>
        <p:nvSpPr>
          <p:cNvPr id="5" name="Rectangle 6"/>
          <p:cNvSpPr>
            <a:spLocks noGrp="1" noChangeArrowheads="1"/>
          </p:cNvSpPr>
          <p:nvPr>
            <p:ph type="sldNum" sz="quarter" idx="12"/>
          </p:nvPr>
        </p:nvSpPr>
        <p:spPr/>
        <p:txBody>
          <a:bodyPr/>
          <a:lstStyle>
            <a:lvl1pPr>
              <a:defRPr/>
            </a:lvl1pPr>
          </a:lstStyle>
          <a:p>
            <a:pPr>
              <a:defRPr/>
            </a:pPr>
            <a:fld id="{59859320-06CB-4C82-888E-3A9C4D3C642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B6C9158-7F9E-4345-99CD-B42B392465E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14"/>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D1D5A98-AE8F-4C3F-B5C5-E27A6D16E95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44ED778-9350-4BBB-8C18-B177D56F3C6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7E3420A-7B7E-4A51-9582-8DDB4A44BE2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718363A-E946-4509-916E-1DD8C37F756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9CC757D-B1CA-4A83-883E-61E5342DDBA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DB7CC42-E479-4505-8C3D-45D1DABF347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C82AF02-95BC-4B3E-ADC2-E3D6EDEA323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cs typeface="+mn-cs"/>
              </a:defRPr>
            </a:lvl1pPr>
          </a:lstStyle>
          <a:p>
            <a:pPr>
              <a:defRPr/>
            </a:pPr>
            <a:fld id="{6E9A3D5E-C3FC-4A02-B033-8E94C184C8E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68" r:id="rId1"/>
    <p:sldLayoutId id="2147483867" r:id="rId2"/>
    <p:sldLayoutId id="2147483866" r:id="rId3"/>
    <p:sldLayoutId id="2147483865" r:id="rId4"/>
    <p:sldLayoutId id="2147483864" r:id="rId5"/>
    <p:sldLayoutId id="2147483863" r:id="rId6"/>
    <p:sldLayoutId id="2147483862" r:id="rId7"/>
    <p:sldLayoutId id="2147483861" r:id="rId8"/>
    <p:sldLayoutId id="2147483860" r:id="rId9"/>
    <p:sldLayoutId id="2147483859" r:id="rId10"/>
    <p:sldLayoutId id="2147483858" r:id="rId11"/>
    <p:sldLayoutId id="2147483869"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2.xml" /></Relationships>
</file>

<file path=ppt/slides/_rels/slide11.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hyperlink" Target="mailto:Svm-perm@mail.ru" TargetMode="External"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2824"/>
        </a:solidFill>
        <a:effectLst/>
      </p:bgPr>
    </p:bg>
    <p:spTree>
      <p:nvGrpSpPr>
        <p:cNvPr id="1" name=""/>
        <p:cNvGrpSpPr/>
        <p:nvPr/>
      </p:nvGrpSpPr>
      <p:grpSpPr>
        <a:xfrm>
          <a:off x="0" y="0"/>
          <a:ext cx="0" cy="0"/>
          <a:chOff x="0" y="0"/>
          <a:chExt cx="0" cy="0"/>
        </a:xfrm>
      </p:grpSpPr>
      <p:sp>
        <p:nvSpPr>
          <p:cNvPr id="5" name="Прямоугольник 4"/>
          <p:cNvSpPr/>
          <p:nvPr/>
        </p:nvSpPr>
        <p:spPr>
          <a:xfrm>
            <a:off x="755650" y="2133600"/>
            <a:ext cx="287338" cy="4103688"/>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ru-RU" sz="1400" dirty="0"/>
          </a:p>
        </p:txBody>
      </p:sp>
      <p:sp>
        <p:nvSpPr>
          <p:cNvPr id="15363" name="Прямоугольник 7"/>
          <p:cNvSpPr>
            <a:spLocks noChangeArrowheads="1"/>
          </p:cNvSpPr>
          <p:nvPr/>
        </p:nvSpPr>
        <p:spPr bwMode="auto">
          <a:xfrm>
            <a:off x="1403350" y="2276475"/>
            <a:ext cx="7416800" cy="3016250"/>
          </a:xfrm>
          <a:prstGeom prst="rect">
            <a:avLst/>
          </a:prstGeom>
          <a:noFill/>
          <a:ln w="9525">
            <a:noFill/>
            <a:miter lim="800000"/>
            <a:headEnd/>
            <a:tailEnd/>
          </a:ln>
        </p:spPr>
        <p:txBody>
          <a:bodyPr>
            <a:spAutoFit/>
          </a:bodyPr>
          <a:lstStyle/>
          <a:p>
            <a:pPr algn="ctr">
              <a:lnSpc>
                <a:spcPct val="200000"/>
              </a:lnSpc>
            </a:pPr>
            <a:r>
              <a:rPr lang="ru-RU" sz="3200" b="1">
                <a:solidFill>
                  <a:schemeClr val="bg1"/>
                </a:solidFill>
              </a:rPr>
              <a:t>Применение СВМ-генератора в производстве металлов и сплавов для авиастроения</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idx="4294967295"/>
          </p:nvPr>
        </p:nvSpPr>
        <p:spPr>
          <a:xfrm>
            <a:off x="457200" y="274638"/>
            <a:ext cx="8229600" cy="1714500"/>
          </a:xfrm>
        </p:spPr>
        <p:txBody>
          <a:bodyPr/>
          <a:lstStyle/>
          <a:p>
            <a:r>
              <a:rPr lang="ru-RU" sz="1600" b="1">
                <a:solidFill>
                  <a:schemeClr val="accent1"/>
                </a:solidFill>
              </a:rPr>
              <a:t>Микроструктура образцов 191, 191-1: алюминиевый твердый раствор α; упрочняющие фазы </a:t>
            </a:r>
            <a:r>
              <a:rPr lang="en-US" sz="1600" b="1">
                <a:solidFill>
                  <a:schemeClr val="accent1"/>
                </a:solidFill>
              </a:rPr>
              <a:t>CuAl</a:t>
            </a:r>
            <a:r>
              <a:rPr lang="ru-RU" sz="1600" b="1">
                <a:solidFill>
                  <a:schemeClr val="accent1"/>
                </a:solidFill>
              </a:rPr>
              <a:t>2 (светлая), </a:t>
            </a:r>
            <a:r>
              <a:rPr lang="en-US" sz="1600" b="1">
                <a:solidFill>
                  <a:schemeClr val="accent1"/>
                </a:solidFill>
              </a:rPr>
              <a:t>S</a:t>
            </a:r>
            <a:r>
              <a:rPr lang="ru-RU" sz="1600" b="1">
                <a:solidFill>
                  <a:schemeClr val="accent1"/>
                </a:solidFill>
              </a:rPr>
              <a:t>-фаза-</a:t>
            </a:r>
            <a:r>
              <a:rPr lang="en-US" sz="1600" b="1">
                <a:solidFill>
                  <a:schemeClr val="accent1"/>
                </a:solidFill>
              </a:rPr>
              <a:t>Al</a:t>
            </a:r>
            <a:r>
              <a:rPr lang="ru-RU" sz="1600" b="1">
                <a:solidFill>
                  <a:schemeClr val="accent1"/>
                </a:solidFill>
              </a:rPr>
              <a:t>2</a:t>
            </a:r>
            <a:r>
              <a:rPr lang="en-US" sz="1600" b="1">
                <a:solidFill>
                  <a:schemeClr val="accent1"/>
                </a:solidFill>
              </a:rPr>
              <a:t>CuMg</a:t>
            </a:r>
            <a:r>
              <a:rPr lang="ru-RU" sz="1600" b="1">
                <a:solidFill>
                  <a:schemeClr val="accent1"/>
                </a:solidFill>
              </a:rPr>
              <a:t>(темная), эвтектические составляющие по границам зерна (двойные, тройные), кроме того, железо-марганцевосодержащие фазы.  Структура в виде зерен, фазы расположены по границам зерна.</a:t>
            </a:r>
            <a:br>
              <a:rPr lang="ru-RU" sz="1400" b="1">
                <a:solidFill>
                  <a:schemeClr val="accent1"/>
                </a:solidFill>
              </a:rPr>
            </a:br>
            <a:r>
              <a:rPr lang="ru-RU" sz="1400" b="1"/>
              <a:t>Образец 191 – до термообработки.      Образец 191-1 – после термообработки</a:t>
            </a:r>
            <a:r>
              <a:rPr lang="ru-RU" sz="4000"/>
              <a:t> </a:t>
            </a:r>
          </a:p>
        </p:txBody>
      </p:sp>
      <p:pic>
        <p:nvPicPr>
          <p:cNvPr id="48132" name="Рисунок 13" descr="image54.jpeg"/>
          <p:cNvPicPr>
            <a:picLocks noGrp="1" noChangeAspect="1" noChangeArrowheads="1"/>
          </p:cNvPicPr>
          <p:nvPr>
            <p:ph type="body" idx="4294967295"/>
          </p:nvPr>
        </p:nvPicPr>
        <p:blipFill>
          <a:blip r:embed="rId2" cstate="print"/>
          <a:srcRect/>
          <a:stretch>
            <a:fillRect/>
          </a:stretch>
        </p:blipFill>
        <p:spPr>
          <a:xfrm>
            <a:off x="457200" y="2328863"/>
            <a:ext cx="8229600" cy="3068637"/>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p:txBody>
          <a:bodyPr/>
          <a:lstStyle/>
          <a:p>
            <a:r>
              <a:rPr lang="ru-RU" sz="1800" b="1">
                <a:solidFill>
                  <a:schemeClr val="accent1"/>
                </a:solidFill>
              </a:rPr>
              <a:t>Образцы 192, 194, 195 – после термообработки</a:t>
            </a:r>
            <a:r>
              <a:rPr lang="ru-RU"/>
              <a:t> </a:t>
            </a:r>
          </a:p>
        </p:txBody>
      </p:sp>
      <p:pic>
        <p:nvPicPr>
          <p:cNvPr id="51204" name="Рисунок 31" descr="Рис_029.jpeg"/>
          <p:cNvPicPr>
            <a:picLocks noGrp="1" noChangeAspect="1" noChangeArrowheads="1"/>
          </p:cNvPicPr>
          <p:nvPr>
            <p:ph type="body" idx="4294967295"/>
          </p:nvPr>
        </p:nvPicPr>
        <p:blipFill>
          <a:blip r:embed="rId2" cstate="print"/>
          <a:srcRect/>
          <a:stretch>
            <a:fillRect/>
          </a:stretch>
        </p:blipFill>
        <p:spPr>
          <a:xfrm>
            <a:off x="1476375" y="1700213"/>
            <a:ext cx="5715000" cy="4857750"/>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idx="4294967295"/>
          </p:nvPr>
        </p:nvSpPr>
        <p:spPr>
          <a:xfrm>
            <a:off x="457200" y="274638"/>
            <a:ext cx="7643813" cy="777875"/>
          </a:xfrm>
        </p:spPr>
        <p:txBody>
          <a:bodyPr/>
          <a:lstStyle/>
          <a:p>
            <a:r>
              <a:rPr lang="ru-RU" sz="3200" dirty="0">
                <a:solidFill>
                  <a:schemeClr val="tx2"/>
                </a:solidFill>
              </a:rPr>
              <a:t>Результат:</a:t>
            </a:r>
          </a:p>
        </p:txBody>
      </p:sp>
      <p:sp>
        <p:nvSpPr>
          <p:cNvPr id="52227" name="Rectangle 3"/>
          <p:cNvSpPr>
            <a:spLocks noGrp="1"/>
          </p:cNvSpPr>
          <p:nvPr>
            <p:ph type="body" idx="4294967295"/>
          </p:nvPr>
        </p:nvSpPr>
        <p:spPr>
          <a:xfrm>
            <a:off x="457200" y="1268413"/>
            <a:ext cx="8229600" cy="5184775"/>
          </a:xfrm>
        </p:spPr>
        <p:txBody>
          <a:bodyPr/>
          <a:lstStyle/>
          <a:p>
            <a:pPr algn="just">
              <a:lnSpc>
                <a:spcPct val="80000"/>
              </a:lnSpc>
            </a:pPr>
            <a:r>
              <a:rPr lang="ru-RU" sz="2000">
                <a:solidFill>
                  <a:schemeClr val="accent1"/>
                </a:solidFill>
              </a:rPr>
              <a:t>Как и ожидалось, характерным признаком СВМ-обработки металла явилось измельчение макро и микроструктуры. Наиболее мелкое зерно получилось в плавке  при обработке плавки №194.</a:t>
            </a:r>
          </a:p>
          <a:p>
            <a:pPr algn="just">
              <a:lnSpc>
                <a:spcPct val="80000"/>
              </a:lnSpc>
            </a:pPr>
            <a:r>
              <a:rPr lang="ru-RU" sz="2000">
                <a:solidFill>
                  <a:schemeClr val="accent1"/>
                </a:solidFill>
              </a:rPr>
              <a:t>Микроструктура образцов всех без исключения плавок, обработанных СВМ - генератором  не соответствует закаленному и состаренному состоянию. Термообработка не повлияла на микроструктуру литого металла марки Д16, прошедшего обработку СВМ – генератором.</a:t>
            </a:r>
          </a:p>
          <a:p>
            <a:pPr algn="just">
              <a:lnSpc>
                <a:spcPct val="80000"/>
              </a:lnSpc>
            </a:pPr>
            <a:r>
              <a:rPr lang="ru-RU" sz="2000">
                <a:solidFill>
                  <a:schemeClr val="accent1"/>
                </a:solidFill>
              </a:rPr>
              <a:t>Волновая обработка расплава алюминиевого сплава Д16, с помощью СВМ-генератора, привела к большой тепловой устойчивости фаз литого металла. Было отмечено сохранение литой структуры в слитках Д16Т после отжига.  Предварительно металл слитков прошёл  СВМ – обработку. Очевидно, что для получения требуемых структур металла потребуется более высокая температура отжига и закалки и старения. Вполне вероятно, что данный эффект сохранения теплоустойчивости найдет применение в производстве жаропрочных сталей и жаропрочных алюминиевых сплавов. Вполне вероятно, что с отработкой данного режима на металлургическом производстве, возможно применение этого сплава, наряду с  дорогими жаропрочными сплавами. В целом на традиционных марках сплавов можно будет поднять теплостойкость и даже жаропрочность.</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333375"/>
            <a:ext cx="8229600" cy="1800225"/>
          </a:xfrm>
        </p:spPr>
        <p:txBody>
          <a:bodyPr rtlCol="0">
            <a:normAutofit fontScale="90000"/>
          </a:bodyPr>
          <a:lstStyle/>
          <a:p>
            <a:pPr fontAlgn="auto">
              <a:spcAft>
                <a:spcPts val="0"/>
              </a:spcAft>
              <a:defRPr/>
            </a:pPr>
            <a:br>
              <a:rPr lang="ru-RU" sz="2800" b="1" dirty="0"/>
            </a:br>
            <a:br>
              <a:rPr lang="ru-RU" sz="2800" b="1" dirty="0"/>
            </a:br>
            <a:r>
              <a:rPr lang="ru-RU" sz="2000" b="1" dirty="0">
                <a:solidFill>
                  <a:srgbClr val="002060"/>
                </a:solidFill>
              </a:rPr>
              <a:t> </a:t>
            </a:r>
            <a:r>
              <a:rPr lang="ru-RU" sz="2800" b="1" dirty="0">
                <a:solidFill>
                  <a:srgbClr val="002060"/>
                </a:solidFill>
              </a:rPr>
              <a:t>Результаты повышения коррозионной стойкости металлов</a:t>
            </a:r>
            <a:br>
              <a:rPr lang="ru-RU" sz="2800" dirty="0">
                <a:solidFill>
                  <a:srgbClr val="002060"/>
                </a:solidFill>
              </a:rPr>
            </a:br>
            <a:r>
              <a:rPr lang="ru-RU" sz="2800" b="1" dirty="0">
                <a:solidFill>
                  <a:srgbClr val="002060"/>
                </a:solidFill>
              </a:rPr>
              <a:t>после обработки </a:t>
            </a:r>
            <a:r>
              <a:rPr lang="ru-RU" sz="2800" b="1" dirty="0" err="1">
                <a:solidFill>
                  <a:srgbClr val="002060"/>
                </a:solidFill>
              </a:rPr>
              <a:t>СВМ-генератором</a:t>
            </a:r>
            <a:r>
              <a:rPr lang="ru-RU" sz="2800" b="1" dirty="0">
                <a:solidFill>
                  <a:srgbClr val="002060"/>
                </a:solidFill>
              </a:rPr>
              <a:t>.</a:t>
            </a:r>
            <a:br>
              <a:rPr lang="ru-RU" sz="2800" b="1" dirty="0">
                <a:solidFill>
                  <a:srgbClr val="002060"/>
                </a:solidFill>
              </a:rPr>
            </a:br>
            <a:br>
              <a:rPr lang="ru-RU" sz="2800" dirty="0">
                <a:solidFill>
                  <a:srgbClr val="002060"/>
                </a:solidFill>
              </a:rPr>
            </a:br>
            <a:r>
              <a:rPr lang="ru-RU" sz="2400" b="1" dirty="0">
                <a:solidFill>
                  <a:srgbClr val="0070C0"/>
                </a:solidFill>
              </a:rPr>
              <a:t>Стойкость к коррозии стали 02Х22Н5АМ3 </a:t>
            </a:r>
            <a:br>
              <a:rPr lang="ru-RU" sz="2400" dirty="0">
                <a:solidFill>
                  <a:srgbClr val="0070C0"/>
                </a:solidFill>
              </a:rPr>
            </a:br>
            <a:br>
              <a:rPr lang="ru-RU" sz="2700" dirty="0"/>
            </a:br>
            <a:endParaRPr lang="ru-RU" sz="2700" dirty="0"/>
          </a:p>
        </p:txBody>
      </p:sp>
      <p:graphicFrame>
        <p:nvGraphicFramePr>
          <p:cNvPr id="9" name="Содержимое 8"/>
          <p:cNvGraphicFramePr>
            <a:graphicFrameLocks noGrp="1"/>
          </p:cNvGraphicFramePr>
          <p:nvPr>
            <p:ph idx="1"/>
          </p:nvPr>
        </p:nvGraphicFramePr>
        <p:xfrm>
          <a:off x="457200" y="2349500"/>
          <a:ext cx="8229600" cy="10109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ru-RU" dirty="0"/>
                        <a:t>Сталь  02Х22Н5АМ3 </a:t>
                      </a:r>
                    </a:p>
                  </a:txBody>
                  <a:tcPr/>
                </a:tc>
                <a:tc>
                  <a:txBody>
                    <a:bodyPr/>
                    <a:lstStyle/>
                    <a:p>
                      <a:r>
                        <a:rPr lang="ru-RU" dirty="0"/>
                        <a:t>Без </a:t>
                      </a:r>
                      <a:r>
                        <a:rPr lang="ru-RU" dirty="0" err="1"/>
                        <a:t>СВМ-обработки</a:t>
                      </a:r>
                      <a:endParaRPr lang="ru-RU" dirty="0"/>
                    </a:p>
                  </a:txBody>
                  <a:tcPr/>
                </a:tc>
                <a:tc>
                  <a:txBody>
                    <a:bodyPr/>
                    <a:lstStyle/>
                    <a:p>
                      <a:r>
                        <a:rPr lang="ru-RU" dirty="0"/>
                        <a:t>После </a:t>
                      </a:r>
                      <a:r>
                        <a:rPr lang="ru-RU" dirty="0" err="1"/>
                        <a:t>СВМ-бработки</a:t>
                      </a:r>
                      <a:endParaRPr lang="ru-RU" dirty="0"/>
                    </a:p>
                  </a:txBody>
                  <a:tcPr/>
                </a:tc>
                <a:extLst>
                  <a:ext uri="{0D108BD9-81ED-4DB2-BD59-A6C34878D82A}">
                    <a16:rowId xmlns:a16="http://schemas.microsoft.com/office/drawing/2014/main" val="10000"/>
                  </a:ext>
                </a:extLst>
              </a:tr>
              <a:tr h="370840">
                <a:tc>
                  <a:txBody>
                    <a:bodyPr/>
                    <a:lstStyle/>
                    <a:p>
                      <a:r>
                        <a:rPr lang="ru-RU" sz="1800" kern="1200" dirty="0">
                          <a:solidFill>
                            <a:schemeClr val="dk1"/>
                          </a:solidFill>
                          <a:latin typeface="+mn-lt"/>
                          <a:ea typeface="+mn-ea"/>
                          <a:cs typeface="+mn-cs"/>
                        </a:rPr>
                        <a:t>Скорость  коррозии,</a:t>
                      </a:r>
                    </a:p>
                    <a:p>
                      <a:r>
                        <a:rPr lang="ru-RU" sz="1800" kern="1200" dirty="0">
                          <a:solidFill>
                            <a:schemeClr val="dk1"/>
                          </a:solidFill>
                          <a:latin typeface="+mn-lt"/>
                          <a:ea typeface="+mn-ea"/>
                          <a:cs typeface="+mn-cs"/>
                        </a:rPr>
                        <a:t>мм/год</a:t>
                      </a: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kern="1200" dirty="0">
                          <a:solidFill>
                            <a:schemeClr val="dk1"/>
                          </a:solidFill>
                          <a:latin typeface="+mn-lt"/>
                          <a:ea typeface="+mn-ea"/>
                          <a:cs typeface="+mn-cs"/>
                        </a:rPr>
                        <a:t>10,69</a:t>
                      </a:r>
                      <a:endParaRPr lang="ru-RU" sz="1800" kern="1200" dirty="0">
                        <a:solidFill>
                          <a:schemeClr val="dk1"/>
                        </a:solidFill>
                        <a:latin typeface="+mn-lt"/>
                        <a:ea typeface="+mn-ea"/>
                        <a:cs typeface="+mn-cs"/>
                      </a:endParaRPr>
                    </a:p>
                    <a:p>
                      <a:pPr algn="ctr"/>
                      <a:endParaRPr lang="ru-RU" dirty="0"/>
                    </a:p>
                  </a:txBody>
                  <a:tcPr/>
                </a:tc>
                <a:tc>
                  <a:txBody>
                    <a:bodyPr/>
                    <a:lstStyle/>
                    <a:p>
                      <a:pPr algn="ctr"/>
                      <a:r>
                        <a:rPr lang="ru-RU" sz="1800" b="1" kern="1200" dirty="0">
                          <a:solidFill>
                            <a:schemeClr val="dk1"/>
                          </a:solidFill>
                          <a:latin typeface="+mn-lt"/>
                          <a:ea typeface="+mn-ea"/>
                          <a:cs typeface="+mn-cs"/>
                        </a:rPr>
                        <a:t>3,95</a:t>
                      </a:r>
                      <a:endParaRPr lang="ru-RU" sz="18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p:txBody>
          <a:bodyPr/>
          <a:lstStyle/>
          <a:p>
            <a:r>
              <a:rPr lang="ru-RU" sz="2400" b="1">
                <a:solidFill>
                  <a:srgbClr val="002060"/>
                </a:solidFill>
              </a:rPr>
              <a:t>Сталь 12Х18Н10Т</a:t>
            </a:r>
            <a:br>
              <a:rPr lang="ru-RU" sz="2400"/>
            </a:br>
            <a:r>
              <a:rPr lang="ru-RU" sz="2000" b="1">
                <a:solidFill>
                  <a:srgbClr val="0070C0"/>
                </a:solidFill>
              </a:rPr>
              <a:t>Испытание на наличие Межкристаллитной коррозии (МКК)</a:t>
            </a:r>
            <a:endParaRPr lang="ru-RU" sz="2000">
              <a:solidFill>
                <a:srgbClr val="0070C0"/>
              </a:solidFill>
            </a:endParaRPr>
          </a:p>
        </p:txBody>
      </p:sp>
      <p:graphicFrame>
        <p:nvGraphicFramePr>
          <p:cNvPr id="4" name="Содержимое 3"/>
          <p:cNvGraphicFramePr>
            <a:graphicFrameLocks noGrp="1"/>
          </p:cNvGraphicFramePr>
          <p:nvPr>
            <p:ph idx="1"/>
          </p:nvPr>
        </p:nvGraphicFramePr>
        <p:xfrm>
          <a:off x="457200" y="1600200"/>
          <a:ext cx="8229600" cy="7416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lnSpc>
                          <a:spcPct val="115000"/>
                        </a:lnSpc>
                        <a:spcAft>
                          <a:spcPts val="0"/>
                        </a:spcAft>
                      </a:pPr>
                      <a:r>
                        <a:rPr lang="ru-RU" sz="1200" b="1" dirty="0">
                          <a:latin typeface="Times New Roman"/>
                          <a:ea typeface="Calibri"/>
                          <a:cs typeface="Times New Roman"/>
                        </a:rPr>
                        <a:t>Сталь 12Х18Н10Т</a:t>
                      </a:r>
                      <a:endParaRPr lang="ru-RU" sz="1100" dirty="0">
                        <a:latin typeface="Calibri"/>
                        <a:ea typeface="Calibri"/>
                        <a:cs typeface="Times New Roman"/>
                      </a:endParaRPr>
                    </a:p>
                  </a:txBody>
                  <a:tcPr marL="68580" marR="68580" marT="0" marB="0"/>
                </a:tc>
                <a:tc>
                  <a:txBody>
                    <a:bodyPr/>
                    <a:lstStyle/>
                    <a:p>
                      <a:pPr algn="ctr">
                        <a:lnSpc>
                          <a:spcPct val="200000"/>
                        </a:lnSpc>
                        <a:spcAft>
                          <a:spcPts val="0"/>
                        </a:spcAft>
                      </a:pPr>
                      <a:r>
                        <a:rPr lang="ru-RU" sz="1200" dirty="0">
                          <a:latin typeface="Times New Roman"/>
                          <a:ea typeface="Calibri"/>
                          <a:cs typeface="Times New Roman"/>
                        </a:rPr>
                        <a:t>Результат без </a:t>
                      </a:r>
                      <a:r>
                        <a:rPr lang="ru-RU" sz="1200" dirty="0" err="1">
                          <a:latin typeface="Times New Roman"/>
                          <a:ea typeface="Calibri"/>
                          <a:cs typeface="Times New Roman"/>
                        </a:rPr>
                        <a:t>СВМ-обработки</a:t>
                      </a:r>
                      <a:endParaRPr lang="ru-RU" sz="1100" dirty="0">
                        <a:latin typeface="Calibri"/>
                        <a:ea typeface="Calibri"/>
                        <a:cs typeface="Times New Roman"/>
                      </a:endParaRPr>
                    </a:p>
                  </a:txBody>
                  <a:tcPr marL="68580" marR="68580" marT="0" marB="0"/>
                </a:tc>
                <a:tc>
                  <a:txBody>
                    <a:bodyPr/>
                    <a:lstStyle/>
                    <a:p>
                      <a:pPr algn="ctr">
                        <a:lnSpc>
                          <a:spcPct val="200000"/>
                        </a:lnSpc>
                        <a:spcAft>
                          <a:spcPts val="0"/>
                        </a:spcAft>
                      </a:pPr>
                      <a:r>
                        <a:rPr lang="ru-RU" sz="1200" dirty="0">
                          <a:latin typeface="Times New Roman"/>
                          <a:ea typeface="Calibri"/>
                          <a:cs typeface="Times New Roman"/>
                        </a:rPr>
                        <a:t>Результат после </a:t>
                      </a:r>
                      <a:r>
                        <a:rPr lang="ru-RU" sz="1200" dirty="0" err="1">
                          <a:latin typeface="Times New Roman"/>
                          <a:ea typeface="Calibri"/>
                          <a:cs typeface="Times New Roman"/>
                        </a:rPr>
                        <a:t>СВМ-обработки</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algn="ctr">
                        <a:lnSpc>
                          <a:spcPct val="200000"/>
                        </a:lnSpc>
                        <a:spcAft>
                          <a:spcPts val="0"/>
                        </a:spcAft>
                      </a:pPr>
                      <a:r>
                        <a:rPr lang="ru-RU" sz="1200" b="1">
                          <a:latin typeface="Times New Roman"/>
                          <a:ea typeface="Calibri"/>
                          <a:cs typeface="Times New Roman"/>
                        </a:rPr>
                        <a:t>СВМ-обработка при литье.</a:t>
                      </a:r>
                      <a:endParaRPr lang="ru-RU" sz="1100">
                        <a:latin typeface="Calibri"/>
                        <a:ea typeface="Calibri"/>
                        <a:cs typeface="Times New Roman"/>
                      </a:endParaRPr>
                    </a:p>
                  </a:txBody>
                  <a:tcPr marL="68580" marR="68580" marT="0" marB="0"/>
                </a:tc>
                <a:tc>
                  <a:txBody>
                    <a:bodyPr/>
                    <a:lstStyle/>
                    <a:p>
                      <a:pPr algn="ctr">
                        <a:lnSpc>
                          <a:spcPct val="200000"/>
                        </a:lnSpc>
                        <a:spcAft>
                          <a:spcPts val="0"/>
                        </a:spcAft>
                      </a:pPr>
                      <a:r>
                        <a:rPr lang="ru-RU" sz="1200">
                          <a:latin typeface="Times New Roman"/>
                          <a:ea typeface="Calibri"/>
                          <a:cs typeface="Times New Roman"/>
                        </a:rPr>
                        <a:t>МКК присутствует</a:t>
                      </a:r>
                      <a:endParaRPr lang="ru-RU" sz="1100">
                        <a:latin typeface="Calibri"/>
                        <a:ea typeface="Calibri"/>
                        <a:cs typeface="Times New Roman"/>
                      </a:endParaRPr>
                    </a:p>
                  </a:txBody>
                  <a:tcPr marL="68580" marR="68580" marT="0" marB="0"/>
                </a:tc>
                <a:tc>
                  <a:txBody>
                    <a:bodyPr/>
                    <a:lstStyle/>
                    <a:p>
                      <a:pPr algn="ctr">
                        <a:lnSpc>
                          <a:spcPct val="200000"/>
                        </a:lnSpc>
                        <a:spcAft>
                          <a:spcPts val="0"/>
                        </a:spcAft>
                      </a:pPr>
                      <a:r>
                        <a:rPr lang="ru-RU" sz="1200" dirty="0">
                          <a:latin typeface="Times New Roman"/>
                          <a:ea typeface="Calibri"/>
                          <a:cs typeface="Times New Roman"/>
                        </a:rPr>
                        <a:t>МКК отсутствует</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a:xfrm>
            <a:off x="457200" y="188640"/>
            <a:ext cx="8229600" cy="648072"/>
          </a:xfrm>
        </p:spPr>
        <p:txBody>
          <a:bodyPr/>
          <a:lstStyle/>
          <a:p>
            <a:r>
              <a:rPr lang="ru-RU" sz="2400" b="1" dirty="0">
                <a:solidFill>
                  <a:schemeClr val="tx2"/>
                </a:solidFill>
              </a:rPr>
              <a:t>Сплав АМЦ после термообработки </a:t>
            </a:r>
            <a:br>
              <a:rPr lang="ru-RU" sz="2400" b="1" dirty="0">
                <a:solidFill>
                  <a:schemeClr val="tx2"/>
                </a:solidFill>
              </a:rPr>
            </a:br>
            <a:r>
              <a:rPr lang="ru-RU" sz="2400" b="1" dirty="0">
                <a:solidFill>
                  <a:schemeClr val="tx2"/>
                </a:solidFill>
              </a:rPr>
              <a:t>с применением </a:t>
            </a:r>
            <a:r>
              <a:rPr lang="ru-RU" sz="2400" b="1" dirty="0" err="1">
                <a:solidFill>
                  <a:schemeClr val="tx2"/>
                </a:solidFill>
              </a:rPr>
              <a:t>СВМ-генератора</a:t>
            </a:r>
            <a:endParaRPr lang="ru-RU" sz="2400" b="1" dirty="0">
              <a:solidFill>
                <a:schemeClr val="tx2"/>
              </a:solidFill>
            </a:endParaRPr>
          </a:p>
        </p:txBody>
      </p:sp>
      <p:pic>
        <p:nvPicPr>
          <p:cNvPr id="30722" name="Содержимое 3" descr="АМЦ_168.jpg"/>
          <p:cNvPicPr>
            <a:picLocks noGrp="1"/>
          </p:cNvPicPr>
          <p:nvPr>
            <p:ph idx="1"/>
          </p:nvPr>
        </p:nvPicPr>
        <p:blipFill>
          <a:blip r:embed="rId2" cstate="print"/>
          <a:srcRect/>
          <a:stretch>
            <a:fillRect/>
          </a:stretch>
        </p:blipFill>
        <p:spPr>
          <a:xfrm>
            <a:off x="1042988" y="908050"/>
            <a:ext cx="6499225" cy="561657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a:xfrm>
            <a:off x="457200" y="274638"/>
            <a:ext cx="8229600" cy="1138237"/>
          </a:xfrm>
        </p:spPr>
        <p:txBody>
          <a:bodyPr/>
          <a:lstStyle/>
          <a:p>
            <a:r>
              <a:rPr lang="ru-RU" sz="2800" dirty="0">
                <a:solidFill>
                  <a:schemeClr val="tx2"/>
                </a:solidFill>
              </a:rPr>
              <a:t>Результаты работ с алюминиевыми сплавами.</a:t>
            </a:r>
            <a:br>
              <a:rPr lang="ru-RU" sz="2800" dirty="0">
                <a:solidFill>
                  <a:schemeClr val="tx2"/>
                </a:solidFill>
              </a:rPr>
            </a:br>
            <a:r>
              <a:rPr lang="ru-RU" sz="1800" b="1" dirty="0"/>
              <a:t>Увеличение удельной электрической проводимости сплава АМГ6</a:t>
            </a:r>
            <a:br>
              <a:rPr lang="ru-RU" sz="1800" b="1" dirty="0"/>
            </a:br>
            <a:r>
              <a:rPr lang="ru-RU" sz="1800" b="1" dirty="0"/>
              <a:t>ВИЛС, г. Москва</a:t>
            </a:r>
            <a:r>
              <a:rPr lang="ru-RU" sz="4000" dirty="0"/>
              <a:t> </a:t>
            </a:r>
          </a:p>
        </p:txBody>
      </p:sp>
      <p:pic>
        <p:nvPicPr>
          <p:cNvPr id="53252" name="Рисунок 38" descr="АМГ6_проводимость.jpg"/>
          <p:cNvPicPr>
            <a:picLocks noGrp="1" noChangeAspect="1" noChangeArrowheads="1"/>
          </p:cNvPicPr>
          <p:nvPr>
            <p:ph type="body" idx="1"/>
          </p:nvPr>
        </p:nvPicPr>
        <p:blipFill>
          <a:blip r:embed="rId2" cstate="print"/>
          <a:srcRect/>
          <a:stretch>
            <a:fillRect/>
          </a:stretch>
        </p:blipFill>
        <p:spPr>
          <a:xfrm>
            <a:off x="1763713" y="1601788"/>
            <a:ext cx="5737225" cy="4545012"/>
          </a:xfrm>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a:xfrm>
            <a:off x="457200" y="274638"/>
            <a:ext cx="8229600" cy="1354137"/>
          </a:xfrm>
        </p:spPr>
        <p:txBody>
          <a:bodyPr/>
          <a:lstStyle/>
          <a:p>
            <a:r>
              <a:rPr lang="ru-RU" sz="2800" b="1" dirty="0">
                <a:solidFill>
                  <a:schemeClr val="tx2"/>
                </a:solidFill>
              </a:rPr>
              <a:t>Алюминий А7</a:t>
            </a:r>
            <a:r>
              <a:rPr lang="en-US" sz="2800" b="1" dirty="0">
                <a:solidFill>
                  <a:schemeClr val="tx2"/>
                </a:solidFill>
              </a:rPr>
              <a:t> </a:t>
            </a:r>
            <a:r>
              <a:rPr lang="ru-RU" sz="2800" b="1" dirty="0">
                <a:solidFill>
                  <a:schemeClr val="tx2"/>
                </a:solidFill>
              </a:rPr>
              <a:t>после литья</a:t>
            </a:r>
            <a:br>
              <a:rPr lang="ru-RU" sz="2800" b="1" dirty="0">
                <a:solidFill>
                  <a:schemeClr val="hlink"/>
                </a:solidFill>
              </a:rPr>
            </a:br>
            <a:r>
              <a:rPr lang="ru-RU" sz="1800" b="1" dirty="0" err="1"/>
              <a:t>Физтех</a:t>
            </a:r>
            <a:r>
              <a:rPr lang="ru-RU" sz="1800" b="1" dirty="0"/>
              <a:t> УРО РАН, г.</a:t>
            </a:r>
            <a:r>
              <a:rPr lang="ru-RU" sz="1800" b="1" dirty="0">
                <a:solidFill>
                  <a:schemeClr val="hlink"/>
                </a:solidFill>
              </a:rPr>
              <a:t> </a:t>
            </a:r>
            <a:r>
              <a:rPr lang="ru-RU" sz="1800" b="1" dirty="0"/>
              <a:t>Ижевск</a:t>
            </a:r>
            <a:br>
              <a:rPr lang="ru-RU" sz="1800" b="1" dirty="0"/>
            </a:br>
            <a:br>
              <a:rPr lang="en-US" sz="1800" b="1" dirty="0"/>
            </a:br>
            <a:r>
              <a:rPr lang="ru-RU" sz="1200" b="1" dirty="0"/>
              <a:t>Без </a:t>
            </a:r>
            <a:r>
              <a:rPr lang="ru-RU" sz="1200" b="1" dirty="0" err="1"/>
              <a:t>СВМ-обработки</a:t>
            </a:r>
            <a:r>
              <a:rPr lang="ru-RU" sz="1200" b="1" dirty="0"/>
              <a:t>  </a:t>
            </a:r>
            <a:r>
              <a:rPr lang="en-US" sz="1200" b="1" dirty="0"/>
              <a:t>                                                    </a:t>
            </a:r>
            <a:r>
              <a:rPr lang="ru-RU" sz="1200" b="1" dirty="0"/>
              <a:t>После </a:t>
            </a:r>
            <a:r>
              <a:rPr lang="ru-RU" sz="1200" b="1" dirty="0" err="1"/>
              <a:t>СВМ-обработки</a:t>
            </a:r>
            <a:r>
              <a:rPr lang="ru-RU" sz="1200" b="1" dirty="0"/>
              <a:t>, модификатор </a:t>
            </a:r>
            <a:r>
              <a:rPr lang="en-US" sz="1200" b="1" dirty="0" err="1"/>
              <a:t>Zr</a:t>
            </a:r>
            <a:endParaRPr lang="ru-RU" sz="1200" b="1" dirty="0"/>
          </a:p>
        </p:txBody>
      </p:sp>
      <p:pic>
        <p:nvPicPr>
          <p:cNvPr id="54276" name="Рисунок 8" descr="Рис_016.jpg"/>
          <p:cNvPicPr>
            <a:picLocks noGrp="1" noChangeAspect="1" noChangeArrowheads="1"/>
          </p:cNvPicPr>
          <p:nvPr>
            <p:ph type="body" idx="1"/>
          </p:nvPr>
        </p:nvPicPr>
        <p:blipFill>
          <a:blip r:embed="rId2" cstate="print"/>
          <a:srcRect/>
          <a:stretch>
            <a:fillRect/>
          </a:stretch>
        </p:blipFill>
        <p:spPr>
          <a:xfrm>
            <a:off x="900113" y="1916113"/>
            <a:ext cx="6840537" cy="4659312"/>
          </a:xfrm>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a:xfrm>
            <a:off x="468313" y="260350"/>
            <a:ext cx="8229600" cy="360363"/>
          </a:xfrm>
        </p:spPr>
        <p:txBody>
          <a:bodyPr/>
          <a:lstStyle/>
          <a:p>
            <a:r>
              <a:rPr lang="ru-RU" sz="1800" b="1" dirty="0">
                <a:solidFill>
                  <a:schemeClr val="tx2"/>
                </a:solidFill>
              </a:rPr>
              <a:t>Результаты испытаний образцов из литья сплава Д16М </a:t>
            </a:r>
            <a:br>
              <a:rPr lang="ru-RU" sz="1800" b="1" dirty="0">
                <a:solidFill>
                  <a:schemeClr val="tx2"/>
                </a:solidFill>
              </a:rPr>
            </a:br>
            <a:r>
              <a:rPr lang="ru-RU" sz="1800" b="1" dirty="0">
                <a:solidFill>
                  <a:schemeClr val="tx2"/>
                </a:solidFill>
              </a:rPr>
              <a:t>при статическом </a:t>
            </a:r>
            <a:r>
              <a:rPr lang="ru-RU" sz="1800" b="1" dirty="0" err="1">
                <a:solidFill>
                  <a:schemeClr val="tx2"/>
                </a:solidFill>
              </a:rPr>
              <a:t>нагружении</a:t>
            </a:r>
            <a:r>
              <a:rPr lang="ru-RU" sz="1800" b="1" dirty="0">
                <a:solidFill>
                  <a:schemeClr val="tx2"/>
                </a:solidFill>
              </a:rPr>
              <a:t> после обработки </a:t>
            </a:r>
            <a:r>
              <a:rPr lang="ru-RU" sz="1800" b="1" dirty="0" err="1">
                <a:solidFill>
                  <a:schemeClr val="tx2"/>
                </a:solidFill>
              </a:rPr>
              <a:t>СВМ-генератором</a:t>
            </a:r>
            <a:r>
              <a:rPr lang="ru-RU" sz="1800" b="1" dirty="0"/>
              <a:t>.</a:t>
            </a:r>
          </a:p>
        </p:txBody>
      </p:sp>
      <p:pic>
        <p:nvPicPr>
          <p:cNvPr id="55300" name="Рисунок 34" descr="Д16М_2.jpg"/>
          <p:cNvPicPr>
            <a:picLocks noGrp="1" noChangeAspect="1" noChangeArrowheads="1"/>
          </p:cNvPicPr>
          <p:nvPr>
            <p:ph type="body" idx="1"/>
          </p:nvPr>
        </p:nvPicPr>
        <p:blipFill>
          <a:blip r:embed="rId2" cstate="print"/>
          <a:srcRect/>
          <a:stretch>
            <a:fillRect/>
          </a:stretch>
        </p:blipFill>
        <p:spPr>
          <a:xfrm>
            <a:off x="1735138" y="836613"/>
            <a:ext cx="5216525" cy="5832475"/>
          </a:xfrm>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229600" cy="2520280"/>
          </a:xfrm>
        </p:spPr>
        <p:txBody>
          <a:bodyPr/>
          <a:lstStyle/>
          <a:p>
            <a:br>
              <a:rPr lang="ru-RU" sz="1200" dirty="0"/>
            </a:br>
            <a:br>
              <a:rPr lang="en-US" sz="1200" dirty="0"/>
            </a:br>
            <a:br>
              <a:rPr lang="en-US" sz="1200" dirty="0"/>
            </a:br>
            <a:br>
              <a:rPr lang="en-US" sz="1200" dirty="0"/>
            </a:br>
            <a:br>
              <a:rPr lang="en-US" sz="1200" dirty="0"/>
            </a:br>
            <a:br>
              <a:rPr lang="en-US" sz="1200" dirty="0"/>
            </a:br>
            <a:br>
              <a:rPr lang="en-US" sz="1200" dirty="0"/>
            </a:br>
            <a:br>
              <a:rPr lang="en-US" sz="1200" dirty="0"/>
            </a:br>
            <a:r>
              <a:rPr lang="ru-RU" sz="2400" b="1" dirty="0">
                <a:solidFill>
                  <a:schemeClr val="tx2"/>
                </a:solidFill>
              </a:rPr>
              <a:t>Алюминиевый слав  АК12 (</a:t>
            </a:r>
            <a:r>
              <a:rPr lang="en-US" sz="2400" b="1" dirty="0" err="1">
                <a:solidFill>
                  <a:schemeClr val="tx2"/>
                </a:solidFill>
              </a:rPr>
              <a:t>Etial</a:t>
            </a:r>
            <a:r>
              <a:rPr lang="ru-RU" sz="2400" b="1" dirty="0">
                <a:solidFill>
                  <a:schemeClr val="tx2"/>
                </a:solidFill>
              </a:rPr>
              <a:t>-141)</a:t>
            </a:r>
            <a:br>
              <a:rPr lang="en-US" sz="2400" dirty="0">
                <a:solidFill>
                  <a:srgbClr val="002060"/>
                </a:solidFill>
              </a:rPr>
            </a:br>
            <a:br>
              <a:rPr lang="ru-RU" sz="1200" dirty="0"/>
            </a:br>
            <a:r>
              <a:rPr lang="en-US" sz="1200" dirty="0"/>
              <a:t>       </a:t>
            </a:r>
            <a:r>
              <a:rPr lang="ru-RU" sz="1400" dirty="0">
                <a:solidFill>
                  <a:srgbClr val="0070C0"/>
                </a:solidFill>
              </a:rPr>
              <a:t>В 2015 году, в городе </a:t>
            </a:r>
            <a:r>
              <a:rPr lang="ru-RU" sz="1400" dirty="0" err="1">
                <a:solidFill>
                  <a:srgbClr val="0070C0"/>
                </a:solidFill>
              </a:rPr>
              <a:t>Конья</a:t>
            </a:r>
            <a:r>
              <a:rPr lang="ru-RU" sz="1400" dirty="0">
                <a:solidFill>
                  <a:srgbClr val="0070C0"/>
                </a:solidFill>
              </a:rPr>
              <a:t>, Турция, была проведена работа по применению СВМ – генераторов на производстве отливок из алюминиевых сплавов для автомобильной промышленности.                                                                                                              </a:t>
            </a:r>
            <a:br>
              <a:rPr lang="ru-RU" sz="1400" dirty="0">
                <a:solidFill>
                  <a:srgbClr val="0070C0"/>
                </a:solidFill>
              </a:rPr>
            </a:br>
            <a:r>
              <a:rPr lang="ru-RU" sz="1400" dirty="0">
                <a:solidFill>
                  <a:srgbClr val="0070C0"/>
                </a:solidFill>
              </a:rPr>
              <a:t>На территории Турции используются алюминиевые сплавы (силумины) производителя </a:t>
            </a:r>
            <a:r>
              <a:rPr lang="en-US" sz="1400" dirty="0" err="1">
                <a:solidFill>
                  <a:srgbClr val="0070C0"/>
                </a:solidFill>
              </a:rPr>
              <a:t>ETi</a:t>
            </a:r>
            <a:r>
              <a:rPr lang="en-US" sz="1400" dirty="0">
                <a:solidFill>
                  <a:srgbClr val="0070C0"/>
                </a:solidFill>
              </a:rPr>
              <a:t> Aluminum</a:t>
            </a:r>
            <a:r>
              <a:rPr lang="ru-RU" sz="1400" dirty="0">
                <a:solidFill>
                  <a:srgbClr val="0070C0"/>
                </a:solidFill>
              </a:rPr>
              <a:t> стандартов ET</a:t>
            </a:r>
            <a:r>
              <a:rPr lang="en-US" sz="1400" dirty="0" err="1">
                <a:solidFill>
                  <a:srgbClr val="0070C0"/>
                </a:solidFill>
              </a:rPr>
              <a:t>Inorm</a:t>
            </a:r>
            <a:r>
              <a:rPr lang="ru-RU" sz="1400" dirty="0">
                <a:solidFill>
                  <a:srgbClr val="0070C0"/>
                </a:solidFill>
              </a:rPr>
              <a:t>. Ниже приведены примеры химического состава и механических свойств стандартов ET</a:t>
            </a:r>
            <a:r>
              <a:rPr lang="en-US" sz="1400" dirty="0" err="1">
                <a:solidFill>
                  <a:srgbClr val="0070C0"/>
                </a:solidFill>
              </a:rPr>
              <a:t>Inorm</a:t>
            </a:r>
            <a:r>
              <a:rPr lang="ru-RU" sz="1400" dirty="0">
                <a:solidFill>
                  <a:srgbClr val="0070C0"/>
                </a:solidFill>
              </a:rPr>
              <a:t> и ГОСТ в сравнении с характеристиками силуминов </a:t>
            </a:r>
            <a:r>
              <a:rPr lang="en-US" sz="1400" dirty="0" err="1">
                <a:solidFill>
                  <a:srgbClr val="0070C0"/>
                </a:solidFill>
              </a:rPr>
              <a:t>ETInorm</a:t>
            </a:r>
            <a:r>
              <a:rPr lang="ru-RU" sz="1400" dirty="0">
                <a:solidFill>
                  <a:srgbClr val="0070C0"/>
                </a:solidFill>
              </a:rPr>
              <a:t> после </a:t>
            </a:r>
            <a:r>
              <a:rPr lang="ru-RU" sz="1400" dirty="0" err="1">
                <a:solidFill>
                  <a:srgbClr val="0070C0"/>
                </a:solidFill>
              </a:rPr>
              <a:t>СВМ-обработки</a:t>
            </a:r>
            <a:r>
              <a:rPr lang="ru-RU" sz="1200" dirty="0">
                <a:solidFill>
                  <a:srgbClr val="0070C0"/>
                </a:solidFill>
              </a:rPr>
              <a:t>.</a:t>
            </a:r>
            <a:br>
              <a:rPr lang="ru-RU" dirty="0">
                <a:solidFill>
                  <a:srgbClr val="0070C0"/>
                </a:solidFill>
              </a:rPr>
            </a:br>
            <a:endParaRPr lang="ru-RU" dirty="0">
              <a:solidFill>
                <a:srgbClr val="0070C0"/>
              </a:solidFill>
            </a:endParaRPr>
          </a:p>
        </p:txBody>
      </p:sp>
      <p:graphicFrame>
        <p:nvGraphicFramePr>
          <p:cNvPr id="4" name="Содержимое 3"/>
          <p:cNvGraphicFramePr>
            <a:graphicFrameLocks noGrp="1"/>
          </p:cNvGraphicFramePr>
          <p:nvPr>
            <p:ph idx="1"/>
          </p:nvPr>
        </p:nvGraphicFramePr>
        <p:xfrm>
          <a:off x="539552" y="3068960"/>
          <a:ext cx="8229600" cy="111252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74868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tblGrid>
              <a:tr h="370840">
                <a:tc gridSpan="9">
                  <a:txBody>
                    <a:bodyPr/>
                    <a:lstStyle/>
                    <a:p>
                      <a:r>
                        <a:rPr lang="ru-RU" sz="1800" b="1" kern="1200" dirty="0">
                          <a:solidFill>
                            <a:schemeClr val="lt1"/>
                          </a:solidFill>
                          <a:latin typeface="+mn-lt"/>
                          <a:ea typeface="+mn-ea"/>
                          <a:cs typeface="+mn-cs"/>
                        </a:rPr>
                        <a:t>Химический состав алюминиевых сплавов по ГОСТ</a:t>
                      </a:r>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0"/>
                  </a:ext>
                </a:extLst>
              </a:tr>
              <a:tr h="370840">
                <a:tc>
                  <a:txBody>
                    <a:bodyPr/>
                    <a:lstStyle/>
                    <a:p>
                      <a:r>
                        <a:rPr lang="ru-RU" sz="1100" kern="1200" dirty="0">
                          <a:solidFill>
                            <a:schemeClr val="dk1"/>
                          </a:solidFill>
                          <a:latin typeface="+mn-lt"/>
                          <a:ea typeface="+mn-ea"/>
                          <a:cs typeface="+mn-cs"/>
                        </a:rPr>
                        <a:t>Марка сплава</a:t>
                      </a:r>
                      <a:endParaRPr lang="ru-RU" sz="1100" dirty="0"/>
                    </a:p>
                  </a:txBody>
                  <a:tcPr/>
                </a:tc>
                <a:tc>
                  <a:txBody>
                    <a:bodyPr/>
                    <a:lstStyle/>
                    <a:p>
                      <a:pPr algn="ctr">
                        <a:lnSpc>
                          <a:spcPct val="115000"/>
                        </a:lnSpc>
                        <a:spcAft>
                          <a:spcPts val="0"/>
                        </a:spcAft>
                      </a:pPr>
                      <a:r>
                        <a:rPr lang="en-US" sz="1200" kern="50" dirty="0">
                          <a:latin typeface="Times New Roman"/>
                          <a:ea typeface="Andale Sans UI"/>
                          <a:cs typeface="Times New Roman"/>
                        </a:rPr>
                        <a:t>Al</a:t>
                      </a:r>
                      <a:endParaRPr lang="ru-RU" sz="1200" kern="50" dirty="0">
                        <a:latin typeface="Times New Roman"/>
                        <a:ea typeface="Andale Sans UI"/>
                        <a:cs typeface="Times New Roman"/>
                      </a:endParaRPr>
                    </a:p>
                  </a:txBody>
                  <a:tcPr marL="34925" marR="34925" marT="34925" marB="34925"/>
                </a:tc>
                <a:tc>
                  <a:txBody>
                    <a:bodyPr/>
                    <a:lstStyle/>
                    <a:p>
                      <a:pPr algn="ctr">
                        <a:lnSpc>
                          <a:spcPct val="115000"/>
                        </a:lnSpc>
                        <a:spcAft>
                          <a:spcPts val="0"/>
                        </a:spcAft>
                      </a:pPr>
                      <a:r>
                        <a:rPr lang="en-US" sz="1200" kern="50">
                          <a:latin typeface="Times New Roman"/>
                          <a:ea typeface="Andale Sans UI"/>
                          <a:cs typeface="Times New Roman"/>
                        </a:rPr>
                        <a:t>Si</a:t>
                      </a:r>
                      <a:endParaRPr lang="ru-RU" sz="1200" kern="50">
                        <a:latin typeface="Times New Roman"/>
                        <a:ea typeface="Andale Sans UI"/>
                        <a:cs typeface="Times New Roman"/>
                      </a:endParaRPr>
                    </a:p>
                  </a:txBody>
                  <a:tcPr marL="34925" marR="34925" marT="34925" marB="34925"/>
                </a:tc>
                <a:tc>
                  <a:txBody>
                    <a:bodyPr/>
                    <a:lstStyle/>
                    <a:p>
                      <a:pPr algn="ctr">
                        <a:lnSpc>
                          <a:spcPct val="115000"/>
                        </a:lnSpc>
                        <a:spcAft>
                          <a:spcPts val="0"/>
                        </a:spcAft>
                      </a:pPr>
                      <a:r>
                        <a:rPr lang="en-US" sz="1200" kern="50">
                          <a:latin typeface="Times New Roman"/>
                          <a:ea typeface="Andale Sans UI"/>
                          <a:cs typeface="Times New Roman"/>
                        </a:rPr>
                        <a:t>Fe</a:t>
                      </a:r>
                      <a:endParaRPr lang="ru-RU" sz="1200" kern="50">
                        <a:latin typeface="Times New Roman"/>
                        <a:ea typeface="Andale Sans UI"/>
                        <a:cs typeface="Times New Roman"/>
                      </a:endParaRPr>
                    </a:p>
                  </a:txBody>
                  <a:tcPr marL="34925" marR="34925" marT="34925" marB="34925"/>
                </a:tc>
                <a:tc>
                  <a:txBody>
                    <a:bodyPr/>
                    <a:lstStyle/>
                    <a:p>
                      <a:pPr algn="ctr">
                        <a:lnSpc>
                          <a:spcPct val="115000"/>
                        </a:lnSpc>
                        <a:spcAft>
                          <a:spcPts val="0"/>
                        </a:spcAft>
                      </a:pPr>
                      <a:r>
                        <a:rPr lang="en-US" sz="1200" kern="50">
                          <a:latin typeface="Times New Roman"/>
                          <a:ea typeface="Andale Sans UI"/>
                          <a:cs typeface="Times New Roman"/>
                        </a:rPr>
                        <a:t>Mn</a:t>
                      </a:r>
                      <a:endParaRPr lang="ru-RU" sz="1200" kern="50">
                        <a:latin typeface="Times New Roman"/>
                        <a:ea typeface="Andale Sans UI"/>
                        <a:cs typeface="Times New Roman"/>
                      </a:endParaRPr>
                    </a:p>
                  </a:txBody>
                  <a:tcPr marL="34925" marR="34925" marT="34925" marB="34925"/>
                </a:tc>
                <a:tc>
                  <a:txBody>
                    <a:bodyPr/>
                    <a:lstStyle/>
                    <a:p>
                      <a:pPr algn="ctr">
                        <a:lnSpc>
                          <a:spcPct val="115000"/>
                        </a:lnSpc>
                        <a:spcAft>
                          <a:spcPts val="0"/>
                        </a:spcAft>
                      </a:pPr>
                      <a:r>
                        <a:rPr lang="en-US" sz="1200" kern="50">
                          <a:latin typeface="Times New Roman"/>
                          <a:ea typeface="Andale Sans UI"/>
                          <a:cs typeface="Times New Roman"/>
                        </a:rPr>
                        <a:t>Ca</a:t>
                      </a:r>
                      <a:endParaRPr lang="ru-RU" sz="1200" kern="50">
                        <a:latin typeface="Times New Roman"/>
                        <a:ea typeface="Andale Sans UI"/>
                        <a:cs typeface="Times New Roman"/>
                      </a:endParaRPr>
                    </a:p>
                  </a:txBody>
                  <a:tcPr marL="34925" marR="34925" marT="34925" marB="34925"/>
                </a:tc>
                <a:tc>
                  <a:txBody>
                    <a:bodyPr/>
                    <a:lstStyle/>
                    <a:p>
                      <a:pPr algn="ctr">
                        <a:lnSpc>
                          <a:spcPct val="115000"/>
                        </a:lnSpc>
                        <a:spcAft>
                          <a:spcPts val="0"/>
                        </a:spcAft>
                      </a:pPr>
                      <a:r>
                        <a:rPr lang="en-US" sz="1200" kern="50" dirty="0">
                          <a:latin typeface="Times New Roman"/>
                          <a:ea typeface="Andale Sans UI"/>
                          <a:cs typeface="Times New Roman"/>
                        </a:rPr>
                        <a:t>Ti</a:t>
                      </a:r>
                      <a:endParaRPr lang="ru-RU" sz="1200" kern="50" dirty="0">
                        <a:latin typeface="Times New Roman"/>
                        <a:ea typeface="Andale Sans UI"/>
                        <a:cs typeface="Times New Roman"/>
                      </a:endParaRPr>
                    </a:p>
                  </a:txBody>
                  <a:tcPr marL="34925" marR="34925" marT="34925" marB="34925"/>
                </a:tc>
                <a:tc>
                  <a:txBody>
                    <a:bodyPr/>
                    <a:lstStyle/>
                    <a:p>
                      <a:pPr algn="ctr">
                        <a:lnSpc>
                          <a:spcPct val="115000"/>
                        </a:lnSpc>
                        <a:spcAft>
                          <a:spcPts val="0"/>
                        </a:spcAft>
                      </a:pPr>
                      <a:r>
                        <a:rPr lang="en-US" sz="1200" kern="50">
                          <a:latin typeface="Times New Roman"/>
                          <a:ea typeface="Andale Sans UI"/>
                          <a:cs typeface="Times New Roman"/>
                        </a:rPr>
                        <a:t>Cu</a:t>
                      </a:r>
                      <a:endParaRPr lang="ru-RU" sz="1200" kern="50">
                        <a:latin typeface="Times New Roman"/>
                        <a:ea typeface="Andale Sans UI"/>
                        <a:cs typeface="Times New Roman"/>
                      </a:endParaRPr>
                    </a:p>
                  </a:txBody>
                  <a:tcPr marL="34925" marR="34925" marT="34925" marB="34925"/>
                </a:tc>
                <a:tc>
                  <a:txBody>
                    <a:bodyPr/>
                    <a:lstStyle/>
                    <a:p>
                      <a:pPr algn="ctr">
                        <a:lnSpc>
                          <a:spcPct val="115000"/>
                        </a:lnSpc>
                        <a:spcAft>
                          <a:spcPts val="0"/>
                        </a:spcAft>
                      </a:pPr>
                      <a:r>
                        <a:rPr lang="en-US" sz="1200" kern="50" dirty="0">
                          <a:latin typeface="Times New Roman"/>
                          <a:ea typeface="Andale Sans UI"/>
                          <a:cs typeface="Times New Roman"/>
                        </a:rPr>
                        <a:t>Zn</a:t>
                      </a:r>
                      <a:endParaRPr lang="ru-RU" sz="1200" kern="50" dirty="0">
                        <a:latin typeface="Times New Roman"/>
                        <a:ea typeface="Andale Sans UI"/>
                        <a:cs typeface="Times New Roman"/>
                      </a:endParaRPr>
                    </a:p>
                  </a:txBody>
                  <a:tcPr marL="34925" marR="34925" marT="34925" marB="34925"/>
                </a:tc>
                <a:extLst>
                  <a:ext uri="{0D108BD9-81ED-4DB2-BD59-A6C34878D82A}">
                    <a16:rowId xmlns:a16="http://schemas.microsoft.com/office/drawing/2014/main" val="10001"/>
                  </a:ext>
                </a:extLst>
              </a:tr>
              <a:tr h="370840">
                <a:tc>
                  <a:txBody>
                    <a:bodyPr/>
                    <a:lstStyle/>
                    <a:p>
                      <a:pPr>
                        <a:lnSpc>
                          <a:spcPct val="115000"/>
                        </a:lnSpc>
                        <a:spcAft>
                          <a:spcPts val="0"/>
                        </a:spcAft>
                      </a:pPr>
                      <a:r>
                        <a:rPr lang="ru-RU" sz="1200" kern="50" dirty="0">
                          <a:latin typeface="Times New Roman"/>
                          <a:ea typeface="Andale Sans UI"/>
                          <a:cs typeface="Times New Roman"/>
                        </a:rPr>
                        <a:t>АК12ч(сил-1)</a:t>
                      </a:r>
                    </a:p>
                  </a:txBody>
                  <a:tcPr marL="34925" marR="34925" marT="34925" marB="34925"/>
                </a:tc>
                <a:tc>
                  <a:txBody>
                    <a:bodyPr/>
                    <a:lstStyle/>
                    <a:p>
                      <a:pPr algn="ctr">
                        <a:lnSpc>
                          <a:spcPct val="115000"/>
                        </a:lnSpc>
                        <a:spcAft>
                          <a:spcPts val="0"/>
                        </a:spcAft>
                      </a:pPr>
                      <a:r>
                        <a:rPr lang="ru-RU" sz="1200" kern="50">
                          <a:latin typeface="Times New Roman"/>
                          <a:ea typeface="Andale Sans UI"/>
                          <a:cs typeface="Times New Roman"/>
                        </a:rPr>
                        <a:t>основа</a:t>
                      </a:r>
                    </a:p>
                  </a:txBody>
                  <a:tcPr marL="34925" marR="34925" marT="34925" marB="34925"/>
                </a:tc>
                <a:tc>
                  <a:txBody>
                    <a:bodyPr/>
                    <a:lstStyle/>
                    <a:p>
                      <a:pPr algn="ctr">
                        <a:lnSpc>
                          <a:spcPct val="115000"/>
                        </a:lnSpc>
                        <a:spcAft>
                          <a:spcPts val="0"/>
                        </a:spcAft>
                      </a:pPr>
                      <a:r>
                        <a:rPr lang="ru-RU" sz="1200" kern="50">
                          <a:latin typeface="Times New Roman"/>
                          <a:ea typeface="Andale Sans UI"/>
                          <a:cs typeface="Times New Roman"/>
                        </a:rPr>
                        <a:t>10-13%</a:t>
                      </a:r>
                    </a:p>
                  </a:txBody>
                  <a:tcPr marL="34925" marR="34925" marT="34925" marB="34925"/>
                </a:tc>
                <a:tc>
                  <a:txBody>
                    <a:bodyPr/>
                    <a:lstStyle/>
                    <a:p>
                      <a:pPr algn="ctr">
                        <a:lnSpc>
                          <a:spcPct val="115000"/>
                        </a:lnSpc>
                        <a:spcAft>
                          <a:spcPts val="0"/>
                        </a:spcAft>
                      </a:pPr>
                      <a:r>
                        <a:rPr lang="ru-RU" sz="1200" kern="50">
                          <a:latin typeface="Times New Roman"/>
                          <a:ea typeface="Andale Sans UI"/>
                          <a:cs typeface="Times New Roman"/>
                        </a:rPr>
                        <a:t>0,5</a:t>
                      </a:r>
                    </a:p>
                  </a:txBody>
                  <a:tcPr marL="34925" marR="34925" marT="34925" marB="34925"/>
                </a:tc>
                <a:tc>
                  <a:txBody>
                    <a:bodyPr/>
                    <a:lstStyle/>
                    <a:p>
                      <a:pPr algn="ctr">
                        <a:lnSpc>
                          <a:spcPct val="115000"/>
                        </a:lnSpc>
                        <a:spcAft>
                          <a:spcPts val="0"/>
                        </a:spcAft>
                      </a:pPr>
                      <a:r>
                        <a:rPr lang="ru-RU" sz="1200" kern="50">
                          <a:latin typeface="Times New Roman"/>
                          <a:ea typeface="Andale Sans UI"/>
                          <a:cs typeface="Times New Roman"/>
                        </a:rPr>
                        <a:t>0,4</a:t>
                      </a:r>
                    </a:p>
                  </a:txBody>
                  <a:tcPr marL="34925" marR="34925" marT="34925" marB="34925"/>
                </a:tc>
                <a:tc>
                  <a:txBody>
                    <a:bodyPr/>
                    <a:lstStyle/>
                    <a:p>
                      <a:pPr algn="ctr">
                        <a:lnSpc>
                          <a:spcPct val="115000"/>
                        </a:lnSpc>
                        <a:spcAft>
                          <a:spcPts val="0"/>
                        </a:spcAft>
                      </a:pPr>
                      <a:r>
                        <a:rPr lang="ru-RU" sz="1200" kern="50">
                          <a:latin typeface="Times New Roman"/>
                          <a:ea typeface="Andale Sans UI"/>
                          <a:cs typeface="Times New Roman"/>
                        </a:rPr>
                        <a:t>0,08</a:t>
                      </a:r>
                    </a:p>
                  </a:txBody>
                  <a:tcPr marL="34925" marR="34925" marT="34925" marB="34925"/>
                </a:tc>
                <a:tc>
                  <a:txBody>
                    <a:bodyPr/>
                    <a:lstStyle/>
                    <a:p>
                      <a:pPr algn="ctr">
                        <a:lnSpc>
                          <a:spcPct val="115000"/>
                        </a:lnSpc>
                        <a:spcAft>
                          <a:spcPts val="0"/>
                        </a:spcAft>
                      </a:pPr>
                      <a:r>
                        <a:rPr lang="ru-RU" sz="1200" kern="50" dirty="0">
                          <a:latin typeface="Times New Roman"/>
                          <a:ea typeface="Andale Sans UI"/>
                          <a:cs typeface="Times New Roman"/>
                        </a:rPr>
                        <a:t>0,13</a:t>
                      </a:r>
                    </a:p>
                  </a:txBody>
                  <a:tcPr marL="34925" marR="34925" marT="34925" marB="34925"/>
                </a:tc>
                <a:tc>
                  <a:txBody>
                    <a:bodyPr/>
                    <a:lstStyle/>
                    <a:p>
                      <a:pPr algn="ctr">
                        <a:lnSpc>
                          <a:spcPct val="115000"/>
                        </a:lnSpc>
                        <a:spcAft>
                          <a:spcPts val="0"/>
                        </a:spcAft>
                      </a:pPr>
                      <a:r>
                        <a:rPr lang="ru-RU" sz="1200" kern="50">
                          <a:latin typeface="Times New Roman"/>
                          <a:ea typeface="Andale Sans UI"/>
                          <a:cs typeface="Times New Roman"/>
                        </a:rPr>
                        <a:t>0,02</a:t>
                      </a:r>
                    </a:p>
                  </a:txBody>
                  <a:tcPr marL="34925" marR="34925" marT="34925" marB="34925"/>
                </a:tc>
                <a:tc>
                  <a:txBody>
                    <a:bodyPr/>
                    <a:lstStyle/>
                    <a:p>
                      <a:pPr algn="ctr">
                        <a:lnSpc>
                          <a:spcPct val="115000"/>
                        </a:lnSpc>
                        <a:spcAft>
                          <a:spcPts val="0"/>
                        </a:spcAft>
                      </a:pPr>
                      <a:r>
                        <a:rPr lang="ru-RU" sz="1200" kern="50" dirty="0">
                          <a:latin typeface="Times New Roman"/>
                          <a:ea typeface="Andale Sans UI"/>
                          <a:cs typeface="Times New Roman"/>
                        </a:rPr>
                        <a:t>0,06</a:t>
                      </a:r>
                    </a:p>
                  </a:txBody>
                  <a:tcPr marL="34925" marR="34925" marT="34925" marB="34925"/>
                </a:tc>
                <a:extLst>
                  <a:ext uri="{0D108BD9-81ED-4DB2-BD59-A6C34878D82A}">
                    <a16:rowId xmlns:a16="http://schemas.microsoft.com/office/drawing/2014/main" val="10002"/>
                  </a:ext>
                </a:extLst>
              </a:tr>
            </a:tbl>
          </a:graphicData>
        </a:graphic>
      </p:graphicFrame>
      <p:graphicFrame>
        <p:nvGraphicFramePr>
          <p:cNvPr id="5" name="Содержимое 3"/>
          <p:cNvGraphicFramePr>
            <a:graphicFrameLocks/>
          </p:cNvGraphicFramePr>
          <p:nvPr/>
        </p:nvGraphicFramePr>
        <p:xfrm>
          <a:off x="539552" y="4653136"/>
          <a:ext cx="8229600" cy="111252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74868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tblGrid>
              <a:tr h="370840">
                <a:tc gridSpan="9">
                  <a:txBody>
                    <a:bodyPr/>
                    <a:lstStyle/>
                    <a:p>
                      <a:r>
                        <a:rPr lang="ru-RU" sz="1800" b="1" kern="1200" dirty="0">
                          <a:solidFill>
                            <a:schemeClr val="lt1"/>
                          </a:solidFill>
                          <a:latin typeface="+mn-lt"/>
                          <a:ea typeface="+mn-ea"/>
                          <a:cs typeface="+mn-cs"/>
                        </a:rPr>
                        <a:t>Химический состав алюминиевых сплавов </a:t>
                      </a:r>
                      <a:r>
                        <a:rPr lang="en-US" sz="1800" b="1" kern="1200" dirty="0" err="1">
                          <a:solidFill>
                            <a:schemeClr val="lt1"/>
                          </a:solidFill>
                          <a:latin typeface="+mn-lt"/>
                          <a:ea typeface="+mn-ea"/>
                          <a:cs typeface="+mn-cs"/>
                        </a:rPr>
                        <a:t>ETInorm</a:t>
                      </a:r>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0"/>
                  </a:ext>
                </a:extLst>
              </a:tr>
              <a:tr h="370840">
                <a:tc>
                  <a:txBody>
                    <a:bodyPr/>
                    <a:lstStyle/>
                    <a:p>
                      <a:r>
                        <a:rPr lang="ru-RU" sz="1100" kern="1200" dirty="0">
                          <a:solidFill>
                            <a:schemeClr val="dk1"/>
                          </a:solidFill>
                          <a:latin typeface="+mn-lt"/>
                          <a:ea typeface="+mn-ea"/>
                          <a:cs typeface="+mn-cs"/>
                        </a:rPr>
                        <a:t>Марка сплава</a:t>
                      </a:r>
                      <a:endParaRPr lang="ru-RU" sz="1100" dirty="0"/>
                    </a:p>
                  </a:txBody>
                  <a:tcPr/>
                </a:tc>
                <a:tc>
                  <a:txBody>
                    <a:bodyPr/>
                    <a:lstStyle/>
                    <a:p>
                      <a:pPr algn="ctr">
                        <a:lnSpc>
                          <a:spcPct val="115000"/>
                        </a:lnSpc>
                        <a:spcAft>
                          <a:spcPts val="0"/>
                        </a:spcAft>
                      </a:pPr>
                      <a:r>
                        <a:rPr lang="en-US" sz="1100" kern="50">
                          <a:latin typeface="Times New Roman"/>
                          <a:ea typeface="Andale Sans UI"/>
                          <a:cs typeface="Times New Roman"/>
                        </a:rPr>
                        <a:t>Al</a:t>
                      </a:r>
                      <a:endParaRPr lang="ru-RU" sz="1200" kern="50">
                        <a:latin typeface="Times New Roman"/>
                        <a:ea typeface="Andale Sans UI"/>
                        <a:cs typeface="Times New Roman"/>
                      </a:endParaRPr>
                    </a:p>
                  </a:txBody>
                  <a:tcPr marL="34925" marR="34925" marT="34925" marB="34925" anchor="ctr"/>
                </a:tc>
                <a:tc>
                  <a:txBody>
                    <a:bodyPr/>
                    <a:lstStyle/>
                    <a:p>
                      <a:pPr algn="ctr">
                        <a:lnSpc>
                          <a:spcPct val="115000"/>
                        </a:lnSpc>
                        <a:spcAft>
                          <a:spcPts val="0"/>
                        </a:spcAft>
                      </a:pPr>
                      <a:r>
                        <a:rPr lang="en-US" sz="1100" kern="50">
                          <a:latin typeface="Times New Roman"/>
                          <a:ea typeface="Andale Sans UI"/>
                          <a:cs typeface="Times New Roman"/>
                        </a:rPr>
                        <a:t>Fe</a:t>
                      </a:r>
                      <a:endParaRPr lang="ru-RU" sz="1200" kern="50">
                        <a:latin typeface="Times New Roman"/>
                        <a:ea typeface="Andale Sans UI"/>
                        <a:cs typeface="Times New Roman"/>
                      </a:endParaRPr>
                    </a:p>
                  </a:txBody>
                  <a:tcPr marL="34925" marR="34925" marT="34925" marB="34925" anchor="ctr"/>
                </a:tc>
                <a:tc>
                  <a:txBody>
                    <a:bodyPr/>
                    <a:lstStyle/>
                    <a:p>
                      <a:pPr algn="ctr">
                        <a:lnSpc>
                          <a:spcPct val="115000"/>
                        </a:lnSpc>
                        <a:spcAft>
                          <a:spcPts val="0"/>
                        </a:spcAft>
                      </a:pPr>
                      <a:r>
                        <a:rPr lang="en-US" sz="1100" kern="50">
                          <a:latin typeface="Times New Roman"/>
                          <a:ea typeface="Andale Sans UI"/>
                          <a:cs typeface="Times New Roman"/>
                        </a:rPr>
                        <a:t>Si</a:t>
                      </a:r>
                      <a:endParaRPr lang="ru-RU" sz="1200" kern="50">
                        <a:latin typeface="Times New Roman"/>
                        <a:ea typeface="Andale Sans UI"/>
                        <a:cs typeface="Times New Roman"/>
                      </a:endParaRPr>
                    </a:p>
                  </a:txBody>
                  <a:tcPr marL="34925" marR="34925" marT="34925" marB="34925" anchor="ctr"/>
                </a:tc>
                <a:tc>
                  <a:txBody>
                    <a:bodyPr/>
                    <a:lstStyle/>
                    <a:p>
                      <a:pPr algn="ctr">
                        <a:lnSpc>
                          <a:spcPct val="115000"/>
                        </a:lnSpc>
                        <a:spcAft>
                          <a:spcPts val="0"/>
                        </a:spcAft>
                      </a:pPr>
                      <a:r>
                        <a:rPr lang="en-US" sz="1100" kern="50">
                          <a:latin typeface="Times New Roman"/>
                          <a:ea typeface="Andale Sans UI"/>
                          <a:cs typeface="Times New Roman"/>
                        </a:rPr>
                        <a:t>Cu</a:t>
                      </a:r>
                      <a:endParaRPr lang="ru-RU" sz="1200" kern="50">
                        <a:latin typeface="Times New Roman"/>
                        <a:ea typeface="Andale Sans UI"/>
                        <a:cs typeface="Times New Roman"/>
                      </a:endParaRPr>
                    </a:p>
                  </a:txBody>
                  <a:tcPr marL="34925" marR="34925" marT="34925" marB="34925" anchor="ctr"/>
                </a:tc>
                <a:tc>
                  <a:txBody>
                    <a:bodyPr/>
                    <a:lstStyle/>
                    <a:p>
                      <a:pPr algn="ctr">
                        <a:lnSpc>
                          <a:spcPct val="115000"/>
                        </a:lnSpc>
                        <a:spcAft>
                          <a:spcPts val="0"/>
                        </a:spcAft>
                      </a:pPr>
                      <a:r>
                        <a:rPr lang="en-US" sz="1100" kern="50">
                          <a:latin typeface="Times New Roman"/>
                          <a:ea typeface="Andale Sans UI"/>
                          <a:cs typeface="Times New Roman"/>
                        </a:rPr>
                        <a:t>Mn</a:t>
                      </a:r>
                      <a:endParaRPr lang="ru-RU" sz="1200" kern="50">
                        <a:latin typeface="Times New Roman"/>
                        <a:ea typeface="Andale Sans UI"/>
                        <a:cs typeface="Times New Roman"/>
                      </a:endParaRPr>
                    </a:p>
                  </a:txBody>
                  <a:tcPr marL="34925" marR="34925" marT="34925" marB="34925" anchor="ctr"/>
                </a:tc>
                <a:tc>
                  <a:txBody>
                    <a:bodyPr/>
                    <a:lstStyle/>
                    <a:p>
                      <a:pPr algn="ctr">
                        <a:lnSpc>
                          <a:spcPct val="115000"/>
                        </a:lnSpc>
                        <a:spcAft>
                          <a:spcPts val="0"/>
                        </a:spcAft>
                      </a:pPr>
                      <a:r>
                        <a:rPr lang="en-US" sz="1100" kern="50">
                          <a:latin typeface="Times New Roman"/>
                          <a:ea typeface="Andale Sans UI"/>
                          <a:cs typeface="Times New Roman"/>
                        </a:rPr>
                        <a:t>Mg</a:t>
                      </a:r>
                      <a:endParaRPr lang="ru-RU" sz="1200" kern="50">
                        <a:latin typeface="Times New Roman"/>
                        <a:ea typeface="Andale Sans UI"/>
                        <a:cs typeface="Times New Roman"/>
                      </a:endParaRPr>
                    </a:p>
                  </a:txBody>
                  <a:tcPr marL="34925" marR="34925" marT="34925" marB="34925" anchor="ctr"/>
                </a:tc>
                <a:tc>
                  <a:txBody>
                    <a:bodyPr/>
                    <a:lstStyle/>
                    <a:p>
                      <a:pPr algn="ctr">
                        <a:lnSpc>
                          <a:spcPct val="115000"/>
                        </a:lnSpc>
                        <a:spcAft>
                          <a:spcPts val="0"/>
                        </a:spcAft>
                      </a:pPr>
                      <a:r>
                        <a:rPr lang="en-US" sz="1100" kern="50" dirty="0">
                          <a:latin typeface="Times New Roman"/>
                          <a:ea typeface="Andale Sans UI"/>
                          <a:cs typeface="Times New Roman"/>
                        </a:rPr>
                        <a:t>Zn</a:t>
                      </a:r>
                      <a:endParaRPr lang="ru-RU" sz="1200" kern="50" dirty="0">
                        <a:latin typeface="Times New Roman"/>
                        <a:ea typeface="Andale Sans UI"/>
                        <a:cs typeface="Times New Roman"/>
                      </a:endParaRPr>
                    </a:p>
                  </a:txBody>
                  <a:tcPr marL="34925" marR="34925" marT="34925" marB="34925" anchor="ctr"/>
                </a:tc>
                <a:tc>
                  <a:txBody>
                    <a:bodyPr/>
                    <a:lstStyle/>
                    <a:p>
                      <a:pPr algn="ctr">
                        <a:lnSpc>
                          <a:spcPct val="115000"/>
                        </a:lnSpc>
                        <a:spcAft>
                          <a:spcPts val="0"/>
                        </a:spcAft>
                      </a:pPr>
                      <a:r>
                        <a:rPr lang="en-US" sz="1200" kern="50" dirty="0">
                          <a:latin typeface="Times New Roman"/>
                          <a:ea typeface="Andale Sans UI"/>
                          <a:cs typeface="Times New Roman"/>
                        </a:rPr>
                        <a:t>Ti</a:t>
                      </a:r>
                      <a:endParaRPr lang="ru-RU" sz="1200" kern="50" dirty="0">
                        <a:latin typeface="Times New Roman"/>
                        <a:ea typeface="Andale Sans UI"/>
                        <a:cs typeface="Times New Roman"/>
                      </a:endParaRPr>
                    </a:p>
                  </a:txBody>
                  <a:tcPr marL="34925" marR="34925" marT="34925" marB="34925"/>
                </a:tc>
                <a:extLst>
                  <a:ext uri="{0D108BD9-81ED-4DB2-BD59-A6C34878D82A}">
                    <a16:rowId xmlns:a16="http://schemas.microsoft.com/office/drawing/2014/main" val="10001"/>
                  </a:ext>
                </a:extLst>
              </a:tr>
              <a:tr h="370840">
                <a:tc>
                  <a:txBody>
                    <a:bodyPr/>
                    <a:lstStyle/>
                    <a:p>
                      <a:pPr>
                        <a:lnSpc>
                          <a:spcPct val="115000"/>
                        </a:lnSpc>
                        <a:spcAft>
                          <a:spcPts val="0"/>
                        </a:spcAft>
                      </a:pPr>
                      <a:r>
                        <a:rPr lang="ru-RU" sz="1200" kern="50" dirty="0">
                          <a:latin typeface="Times New Roman"/>
                          <a:ea typeface="Andale Sans UI"/>
                          <a:cs typeface="Times New Roman"/>
                        </a:rPr>
                        <a:t>АК12ч(сил-1)</a:t>
                      </a:r>
                    </a:p>
                  </a:txBody>
                  <a:tcPr marL="34925" marR="34925" marT="34925" marB="34925"/>
                </a:tc>
                <a:tc>
                  <a:txBody>
                    <a:bodyPr/>
                    <a:lstStyle/>
                    <a:p>
                      <a:pPr algn="ctr">
                        <a:lnSpc>
                          <a:spcPct val="115000"/>
                        </a:lnSpc>
                        <a:spcAft>
                          <a:spcPts val="0"/>
                        </a:spcAft>
                      </a:pPr>
                      <a:r>
                        <a:rPr lang="en-US" sz="1200" kern="50" dirty="0">
                          <a:latin typeface="Times New Roman"/>
                          <a:ea typeface="Andale Sans UI"/>
                          <a:cs typeface="Times New Roman"/>
                        </a:rPr>
                        <a:t>87,</a:t>
                      </a:r>
                      <a:r>
                        <a:rPr lang="ru-RU" sz="1200" kern="50" dirty="0">
                          <a:latin typeface="Times New Roman"/>
                          <a:ea typeface="Andale Sans UI"/>
                          <a:cs typeface="Times New Roman"/>
                        </a:rPr>
                        <a:t>30</a:t>
                      </a:r>
                    </a:p>
                  </a:txBody>
                  <a:tcPr marL="34925" marR="34925" marT="34925" marB="34925"/>
                </a:tc>
                <a:tc>
                  <a:txBody>
                    <a:bodyPr/>
                    <a:lstStyle/>
                    <a:p>
                      <a:pPr algn="ctr">
                        <a:lnSpc>
                          <a:spcPct val="115000"/>
                        </a:lnSpc>
                        <a:spcAft>
                          <a:spcPts val="0"/>
                        </a:spcAft>
                      </a:pPr>
                      <a:r>
                        <a:rPr lang="ru-RU" sz="1200" kern="50" dirty="0">
                          <a:latin typeface="Times New Roman"/>
                          <a:ea typeface="Andale Sans UI"/>
                          <a:cs typeface="Times New Roman"/>
                        </a:rPr>
                        <a:t>0,68</a:t>
                      </a:r>
                    </a:p>
                  </a:txBody>
                  <a:tcPr marL="34925" marR="34925" marT="34925" marB="34925"/>
                </a:tc>
                <a:tc>
                  <a:txBody>
                    <a:bodyPr/>
                    <a:lstStyle/>
                    <a:p>
                      <a:pPr algn="ctr">
                        <a:lnSpc>
                          <a:spcPct val="115000"/>
                        </a:lnSpc>
                        <a:spcAft>
                          <a:spcPts val="0"/>
                        </a:spcAft>
                      </a:pPr>
                      <a:r>
                        <a:rPr lang="ru-RU" sz="1200" kern="50" dirty="0">
                          <a:latin typeface="Times New Roman"/>
                          <a:ea typeface="Andale Sans UI"/>
                          <a:cs typeface="Times New Roman"/>
                        </a:rPr>
                        <a:t>11,94</a:t>
                      </a:r>
                    </a:p>
                  </a:txBody>
                  <a:tcPr marL="34925" marR="34925" marT="34925" marB="34925"/>
                </a:tc>
                <a:tc>
                  <a:txBody>
                    <a:bodyPr/>
                    <a:lstStyle/>
                    <a:p>
                      <a:pPr algn="ctr">
                        <a:lnSpc>
                          <a:spcPct val="115000"/>
                        </a:lnSpc>
                        <a:spcAft>
                          <a:spcPts val="0"/>
                        </a:spcAft>
                      </a:pPr>
                      <a:r>
                        <a:rPr lang="ru-RU" sz="1200" kern="50" dirty="0">
                          <a:latin typeface="Times New Roman"/>
                          <a:ea typeface="Andale Sans UI"/>
                          <a:cs typeface="Times New Roman"/>
                        </a:rPr>
                        <a:t>0,01</a:t>
                      </a:r>
                    </a:p>
                  </a:txBody>
                  <a:tcPr marL="34925" marR="34925" marT="34925" marB="34925"/>
                </a:tc>
                <a:tc>
                  <a:txBody>
                    <a:bodyPr/>
                    <a:lstStyle/>
                    <a:p>
                      <a:pPr algn="ctr">
                        <a:lnSpc>
                          <a:spcPct val="115000"/>
                        </a:lnSpc>
                        <a:spcAft>
                          <a:spcPts val="0"/>
                        </a:spcAft>
                      </a:pPr>
                      <a:r>
                        <a:rPr lang="ru-RU" sz="1200" kern="50" dirty="0">
                          <a:latin typeface="Times New Roman"/>
                          <a:ea typeface="Andale Sans UI"/>
                          <a:cs typeface="Times New Roman"/>
                        </a:rPr>
                        <a:t>0,1</a:t>
                      </a:r>
                    </a:p>
                  </a:txBody>
                  <a:tcPr marL="34925" marR="34925" marT="34925" marB="34925"/>
                </a:tc>
                <a:tc>
                  <a:txBody>
                    <a:bodyPr/>
                    <a:lstStyle/>
                    <a:p>
                      <a:pPr algn="ctr">
                        <a:lnSpc>
                          <a:spcPct val="115000"/>
                        </a:lnSpc>
                        <a:spcAft>
                          <a:spcPts val="0"/>
                        </a:spcAft>
                      </a:pPr>
                      <a:r>
                        <a:rPr lang="ru-RU" sz="1200" kern="50" dirty="0">
                          <a:latin typeface="Times New Roman"/>
                          <a:ea typeface="Andale Sans UI"/>
                          <a:cs typeface="Times New Roman"/>
                        </a:rPr>
                        <a:t>0,01</a:t>
                      </a:r>
                    </a:p>
                  </a:txBody>
                  <a:tcPr marL="34925" marR="34925" marT="34925" marB="34925"/>
                </a:tc>
                <a:tc>
                  <a:txBody>
                    <a:bodyPr/>
                    <a:lstStyle/>
                    <a:p>
                      <a:pPr algn="ctr">
                        <a:lnSpc>
                          <a:spcPct val="115000"/>
                        </a:lnSpc>
                        <a:spcAft>
                          <a:spcPts val="0"/>
                        </a:spcAft>
                      </a:pPr>
                      <a:r>
                        <a:rPr lang="ru-RU" sz="1200" kern="50" dirty="0">
                          <a:latin typeface="Times New Roman"/>
                          <a:ea typeface="Andale Sans UI"/>
                          <a:cs typeface="Times New Roman"/>
                        </a:rPr>
                        <a:t>0,02</a:t>
                      </a:r>
                    </a:p>
                  </a:txBody>
                  <a:tcPr marL="34925" marR="34925" marT="34925" marB="34925"/>
                </a:tc>
                <a:tc>
                  <a:txBody>
                    <a:bodyPr/>
                    <a:lstStyle/>
                    <a:p>
                      <a:pPr algn="ctr">
                        <a:lnSpc>
                          <a:spcPct val="115000"/>
                        </a:lnSpc>
                        <a:spcAft>
                          <a:spcPts val="0"/>
                        </a:spcAft>
                      </a:pPr>
                      <a:r>
                        <a:rPr lang="ru-RU" sz="1200" kern="50" dirty="0">
                          <a:latin typeface="Times New Roman"/>
                          <a:ea typeface="Andale Sans UI"/>
                          <a:cs typeface="Times New Roman"/>
                        </a:rPr>
                        <a:t>0,</a:t>
                      </a:r>
                      <a:r>
                        <a:rPr lang="en-US" sz="1200" kern="50" dirty="0">
                          <a:latin typeface="Times New Roman"/>
                          <a:ea typeface="Andale Sans UI"/>
                          <a:cs typeface="Times New Roman"/>
                        </a:rPr>
                        <a:t>02</a:t>
                      </a:r>
                      <a:endParaRPr lang="ru-RU" sz="1200" kern="50" dirty="0">
                        <a:latin typeface="Times New Roman"/>
                        <a:ea typeface="Andale Sans UI"/>
                        <a:cs typeface="Times New Roman"/>
                      </a:endParaRPr>
                    </a:p>
                  </a:txBody>
                  <a:tcPr marL="34925" marR="34925" marT="34925" marB="34925"/>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333374"/>
            <a:ext cx="8229600" cy="1151409"/>
          </a:xfrm>
        </p:spPr>
        <p:txBody>
          <a:bodyPr rtlCol="0">
            <a:normAutofit fontScale="90000"/>
          </a:bodyPr>
          <a:lstStyle/>
          <a:p>
            <a:pPr fontAlgn="auto">
              <a:spcAft>
                <a:spcPts val="0"/>
              </a:spcAft>
              <a:defRPr/>
            </a:pPr>
            <a:br>
              <a:rPr lang="ru-RU" sz="2800" b="1" dirty="0">
                <a:solidFill>
                  <a:schemeClr val="tx2"/>
                </a:solidFill>
              </a:rPr>
            </a:br>
            <a:br>
              <a:rPr lang="ru-RU" sz="2800" b="1" dirty="0">
                <a:solidFill>
                  <a:schemeClr val="tx2"/>
                </a:solidFill>
              </a:rPr>
            </a:br>
            <a:r>
              <a:rPr lang="ru-RU" sz="2000" b="1" dirty="0">
                <a:solidFill>
                  <a:schemeClr val="tx2"/>
                </a:solidFill>
              </a:rPr>
              <a:t> </a:t>
            </a:r>
            <a:r>
              <a:rPr lang="ru-RU" sz="2700" b="1" dirty="0" err="1">
                <a:solidFill>
                  <a:schemeClr val="tx2"/>
                </a:solidFill>
              </a:rPr>
              <a:t>СВМ-генератор</a:t>
            </a:r>
            <a:r>
              <a:rPr lang="ru-RU" sz="2700" b="1" dirty="0">
                <a:solidFill>
                  <a:schemeClr val="tx2"/>
                </a:solidFill>
              </a:rPr>
              <a:t> (структурно-волновой магниторезонансный)</a:t>
            </a:r>
            <a:br>
              <a:rPr lang="ru-RU" sz="2700" dirty="0">
                <a:solidFill>
                  <a:schemeClr val="tx2"/>
                </a:solidFill>
              </a:rPr>
            </a:br>
            <a:endParaRPr lang="ru-RU" sz="2700" dirty="0">
              <a:solidFill>
                <a:schemeClr val="tx2"/>
              </a:solidFill>
            </a:endParaRPr>
          </a:p>
        </p:txBody>
      </p:sp>
      <p:sp>
        <p:nvSpPr>
          <p:cNvPr id="16386" name="Содержимое 2"/>
          <p:cNvSpPr>
            <a:spLocks noGrp="1"/>
          </p:cNvSpPr>
          <p:nvPr>
            <p:ph idx="1"/>
          </p:nvPr>
        </p:nvSpPr>
        <p:spPr>
          <a:xfrm>
            <a:off x="457200" y="1484313"/>
            <a:ext cx="8229600" cy="4752975"/>
          </a:xfrm>
        </p:spPr>
        <p:txBody>
          <a:bodyPr/>
          <a:lstStyle/>
          <a:p>
            <a:pPr algn="just">
              <a:lnSpc>
                <a:spcPct val="150000"/>
              </a:lnSpc>
              <a:buFont typeface="Arial" charset="0"/>
              <a:buNone/>
            </a:pPr>
            <a:r>
              <a:rPr lang="ru-RU" sz="2000" b="1">
                <a:solidFill>
                  <a:srgbClr val="0070C0"/>
                </a:solidFill>
              </a:rPr>
              <a:t>            В Перми разработан СВМ-генератор (Структурно-волновой магниторезонансный)  для обработки расплава металла непосредственно в  печи, а также деталей во время термообработки.</a:t>
            </a:r>
          </a:p>
          <a:p>
            <a:pPr algn="just">
              <a:lnSpc>
                <a:spcPct val="150000"/>
              </a:lnSpc>
              <a:buFont typeface="Arial" charset="0"/>
              <a:buNone/>
            </a:pPr>
            <a:r>
              <a:rPr lang="ru-RU" sz="2000" b="1">
                <a:solidFill>
                  <a:srgbClr val="0070C0"/>
                </a:solidFill>
              </a:rPr>
              <a:t>            Принцип действия СВМ-генератора  основан на резонансном отклике обрабатываемого расплава, находящегося в метастабильном состоянии, на низкоэнергетическое воздействие  нестационарного магнитного поля слабого электромагнитного излучения с определенным спектром, в результате которого в металле наблюдаются структурно-фазовые изменения.</a:t>
            </a:r>
            <a:endParaRPr lang="ru-RU" sz="2000">
              <a:solidFill>
                <a:srgbClr val="0070C0"/>
              </a:solidFill>
            </a:endParaRPr>
          </a:p>
          <a:p>
            <a:endParaRPr lang="ru-RU" sz="1400"/>
          </a:p>
          <a:p>
            <a:pPr>
              <a:buFont typeface="Arial" charset="0"/>
              <a:buNone/>
            </a:pPr>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539552" y="620688"/>
          <a:ext cx="8229600" cy="147624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gridSpan="5">
                  <a:txBody>
                    <a:bodyPr/>
                    <a:lstStyle/>
                    <a:p>
                      <a:r>
                        <a:rPr lang="ru-RU" sz="1800" b="1" kern="1200" dirty="0">
                          <a:solidFill>
                            <a:schemeClr val="lt1"/>
                          </a:solidFill>
                          <a:latin typeface="+mn-lt"/>
                          <a:ea typeface="+mn-ea"/>
                          <a:cs typeface="+mn-cs"/>
                        </a:rPr>
                        <a:t>Механические свойства алюминиевых сплавов по ГОСТ</a:t>
                      </a:r>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0"/>
                  </a:ext>
                </a:extLst>
              </a:tr>
              <a:tr h="370840">
                <a:tc>
                  <a:txBody>
                    <a:bodyPr/>
                    <a:lstStyle/>
                    <a:p>
                      <a:pPr algn="ctr"/>
                      <a:r>
                        <a:rPr lang="ru-RU" sz="1200" kern="1200" dirty="0">
                          <a:solidFill>
                            <a:schemeClr val="dk1"/>
                          </a:solidFill>
                          <a:latin typeface="+mn-lt"/>
                          <a:ea typeface="+mn-ea"/>
                          <a:cs typeface="+mn-cs"/>
                        </a:rPr>
                        <a:t>Марка сплава</a:t>
                      </a:r>
                      <a:endParaRPr lang="ru-RU" sz="1200" dirty="0">
                        <a:latin typeface="+mn-lt"/>
                      </a:endParaRPr>
                    </a:p>
                  </a:txBody>
                  <a:tcPr/>
                </a:tc>
                <a:tc>
                  <a:txBody>
                    <a:bodyPr/>
                    <a:lstStyle/>
                    <a:p>
                      <a:pPr algn="ctr"/>
                      <a:r>
                        <a:rPr lang="ru-RU" sz="1200" kern="1200" dirty="0">
                          <a:solidFill>
                            <a:schemeClr val="dk1"/>
                          </a:solidFill>
                          <a:latin typeface="+mn-lt"/>
                          <a:ea typeface="+mn-ea"/>
                          <a:cs typeface="+mn-cs"/>
                        </a:rPr>
                        <a:t>Вид термической обработки</a:t>
                      </a:r>
                      <a:endParaRPr lang="ru-RU" sz="1200" dirty="0">
                        <a:latin typeface="+mn-lt"/>
                      </a:endParaRPr>
                    </a:p>
                  </a:txBody>
                  <a:tcPr/>
                </a:tc>
                <a:tc>
                  <a:txBody>
                    <a:bodyPr/>
                    <a:lstStyle/>
                    <a:p>
                      <a:pPr algn="ctr">
                        <a:lnSpc>
                          <a:spcPct val="115000"/>
                        </a:lnSpc>
                        <a:spcAft>
                          <a:spcPts val="0"/>
                        </a:spcAft>
                      </a:pPr>
                      <a:r>
                        <a:rPr lang="ru-RU" sz="1100">
                          <a:latin typeface="Times New Roman"/>
                          <a:ea typeface="Times New Roman"/>
                          <a:cs typeface="Times New Roman"/>
                        </a:rPr>
                        <a:t>Предел прочности на растяжение</a:t>
                      </a:r>
                      <a:br>
                        <a:rPr lang="ru-RU" sz="1100">
                          <a:latin typeface="Times New Roman"/>
                          <a:ea typeface="Times New Roman"/>
                          <a:cs typeface="Times New Roman"/>
                        </a:rPr>
                      </a:br>
                      <a:r>
                        <a:rPr lang="ru-RU" sz="1100">
                          <a:latin typeface="Times New Roman"/>
                          <a:ea typeface="Times New Roman"/>
                          <a:cs typeface="Times New Roman"/>
                        </a:rPr>
                        <a:t>σ</a:t>
                      </a:r>
                      <a:r>
                        <a:rPr lang="en-US" sz="1100" baseline="-25000">
                          <a:latin typeface="Times New Roman"/>
                          <a:ea typeface="Times New Roman"/>
                          <a:cs typeface="Times New Roman"/>
                        </a:rPr>
                        <a:t>B</a:t>
                      </a:r>
                      <a:r>
                        <a:rPr lang="ru-RU" sz="1100">
                          <a:latin typeface="Times New Roman"/>
                          <a:ea typeface="Times New Roman"/>
                          <a:cs typeface="Times New Roman"/>
                        </a:rPr>
                        <a:t>, МПа</a:t>
                      </a:r>
                      <a:endParaRPr lang="ru-RU" sz="1200">
                        <a:latin typeface="Times New Roman"/>
                        <a:ea typeface="Times New Roman"/>
                        <a:cs typeface="Times New Roman"/>
                      </a:endParaRPr>
                    </a:p>
                  </a:txBody>
                  <a:tcPr marL="34925" marR="34925" marT="34925" marB="34925" anchor="ctr"/>
                </a:tc>
                <a:tc>
                  <a:txBody>
                    <a:bodyPr/>
                    <a:lstStyle/>
                    <a:p>
                      <a:pPr algn="ctr">
                        <a:lnSpc>
                          <a:spcPct val="115000"/>
                        </a:lnSpc>
                        <a:spcAft>
                          <a:spcPts val="0"/>
                        </a:spcAft>
                      </a:pPr>
                      <a:r>
                        <a:rPr lang="ru-RU" sz="1100">
                          <a:latin typeface="Times New Roman"/>
                          <a:ea typeface="Times New Roman"/>
                          <a:cs typeface="Times New Roman"/>
                        </a:rPr>
                        <a:t>Отн. удлинение при разрыве</a:t>
                      </a:r>
                      <a:br>
                        <a:rPr lang="ru-RU" sz="1100">
                          <a:latin typeface="Times New Roman"/>
                          <a:ea typeface="Times New Roman"/>
                          <a:cs typeface="Times New Roman"/>
                        </a:rPr>
                      </a:br>
                      <a:r>
                        <a:rPr lang="ru-RU" sz="1100">
                          <a:latin typeface="Times New Roman"/>
                          <a:ea typeface="Times New Roman"/>
                          <a:cs typeface="Times New Roman"/>
                        </a:rPr>
                        <a:t>d, %</a:t>
                      </a:r>
                      <a:endParaRPr lang="ru-RU" sz="1200">
                        <a:latin typeface="Times New Roman"/>
                        <a:ea typeface="Times New Roman"/>
                        <a:cs typeface="Times New Roman"/>
                      </a:endParaRPr>
                    </a:p>
                  </a:txBody>
                  <a:tcPr marL="34925" marR="34925" marT="34925" marB="34925" anchor="ctr"/>
                </a:tc>
                <a:tc>
                  <a:txBody>
                    <a:bodyPr/>
                    <a:lstStyle/>
                    <a:p>
                      <a:pPr algn="ctr">
                        <a:lnSpc>
                          <a:spcPct val="115000"/>
                        </a:lnSpc>
                        <a:spcAft>
                          <a:spcPts val="0"/>
                        </a:spcAft>
                      </a:pPr>
                      <a:r>
                        <a:rPr lang="en-US" sz="1100" kern="50" dirty="0" err="1">
                          <a:latin typeface="Times New Roman"/>
                          <a:ea typeface="Andale Sans UI"/>
                          <a:cs typeface="Times New Roman"/>
                        </a:rPr>
                        <a:t>Твердость</a:t>
                      </a:r>
                      <a:endParaRPr lang="ru-RU" sz="1200" kern="50" dirty="0">
                        <a:latin typeface="Times New Roman"/>
                        <a:ea typeface="Andale Sans UI"/>
                        <a:cs typeface="Times New Roman"/>
                      </a:endParaRPr>
                    </a:p>
                    <a:p>
                      <a:pPr algn="ctr">
                        <a:lnSpc>
                          <a:spcPct val="115000"/>
                        </a:lnSpc>
                        <a:spcAft>
                          <a:spcPts val="0"/>
                        </a:spcAft>
                      </a:pPr>
                      <a:r>
                        <a:rPr lang="en-US" sz="1100" kern="50" dirty="0">
                          <a:latin typeface="Times New Roman"/>
                          <a:ea typeface="Andale Sans UI"/>
                          <a:cs typeface="Times New Roman"/>
                        </a:rPr>
                        <a:t>HB</a:t>
                      </a:r>
                      <a:endParaRPr lang="ru-RU" sz="1200" kern="50" dirty="0">
                        <a:latin typeface="Times New Roman"/>
                        <a:ea typeface="Andale Sans UI"/>
                        <a:cs typeface="Times New Roman"/>
                      </a:endParaRPr>
                    </a:p>
                  </a:txBody>
                  <a:tcPr marL="34925" marR="34925" marT="34925" marB="34925" anchor="ct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n-lt"/>
                          <a:ea typeface="+mn-ea"/>
                          <a:cs typeface="+mn-cs"/>
                        </a:rPr>
                        <a:t>АК12(АЛ2)</a:t>
                      </a:r>
                    </a:p>
                    <a:p>
                      <a:pPr algn="ctr"/>
                      <a:endParaRPr lang="ru-RU" sz="1200" b="1" dirty="0"/>
                    </a:p>
                  </a:txBody>
                  <a:tcPr/>
                </a:tc>
                <a:tc>
                  <a:txBody>
                    <a:bodyPr/>
                    <a:lstStyle/>
                    <a:p>
                      <a:pPr algn="ctr"/>
                      <a:r>
                        <a:rPr lang="ru-RU" sz="1200" b="1" dirty="0"/>
                        <a:t>Т2</a:t>
                      </a:r>
                    </a:p>
                  </a:txBody>
                  <a:tcPr/>
                </a:tc>
                <a:tc>
                  <a:txBody>
                    <a:bodyPr/>
                    <a:lstStyle/>
                    <a:p>
                      <a:pPr algn="ctr"/>
                      <a:r>
                        <a:rPr lang="ru-RU" sz="1200" b="1" dirty="0"/>
                        <a:t>137-157</a:t>
                      </a:r>
                    </a:p>
                  </a:txBody>
                  <a:tcPr/>
                </a:tc>
                <a:tc>
                  <a:txBody>
                    <a:bodyPr/>
                    <a:lstStyle/>
                    <a:p>
                      <a:pPr algn="ctr"/>
                      <a:r>
                        <a:rPr lang="ru-RU" sz="1200" b="1" dirty="0"/>
                        <a:t>1-4</a:t>
                      </a:r>
                    </a:p>
                  </a:txBody>
                  <a:tcPr/>
                </a:tc>
                <a:tc>
                  <a:txBody>
                    <a:bodyPr/>
                    <a:lstStyle/>
                    <a:p>
                      <a:pPr algn="ctr"/>
                      <a:r>
                        <a:rPr lang="ru-RU" sz="1200" b="1" dirty="0"/>
                        <a:t>50</a:t>
                      </a:r>
                    </a:p>
                  </a:txBody>
                  <a:tcPr/>
                </a:tc>
                <a:extLst>
                  <a:ext uri="{0D108BD9-81ED-4DB2-BD59-A6C34878D82A}">
                    <a16:rowId xmlns:a16="http://schemas.microsoft.com/office/drawing/2014/main" val="10002"/>
                  </a:ext>
                </a:extLst>
              </a:tr>
            </a:tbl>
          </a:graphicData>
        </a:graphic>
      </p:graphicFrame>
      <p:graphicFrame>
        <p:nvGraphicFramePr>
          <p:cNvPr id="5" name="Содержимое 3"/>
          <p:cNvGraphicFramePr>
            <a:graphicFrameLocks/>
          </p:cNvGraphicFramePr>
          <p:nvPr/>
        </p:nvGraphicFramePr>
        <p:xfrm>
          <a:off x="539552" y="2780928"/>
          <a:ext cx="8229600" cy="138988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gridSpan="5">
                  <a:txBody>
                    <a:bodyPr/>
                    <a:lstStyle/>
                    <a:p>
                      <a:r>
                        <a:rPr lang="ru-RU" sz="1800" b="1" kern="1200" dirty="0">
                          <a:solidFill>
                            <a:schemeClr val="lt1"/>
                          </a:solidFill>
                          <a:latin typeface="+mn-lt"/>
                          <a:ea typeface="+mn-ea"/>
                          <a:cs typeface="+mn-cs"/>
                        </a:rPr>
                        <a:t>Механические свойства алюминиевых сплавов </a:t>
                      </a:r>
                      <a:r>
                        <a:rPr lang="en-US" sz="1800" b="1" kern="1200" dirty="0" err="1">
                          <a:solidFill>
                            <a:schemeClr val="lt1"/>
                          </a:solidFill>
                          <a:latin typeface="+mn-lt"/>
                          <a:ea typeface="+mn-ea"/>
                          <a:cs typeface="+mn-cs"/>
                        </a:rPr>
                        <a:t>ETInorm</a:t>
                      </a:r>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0"/>
                  </a:ext>
                </a:extLst>
              </a:tr>
              <a:tr h="370840">
                <a:tc>
                  <a:txBody>
                    <a:bodyPr/>
                    <a:lstStyle/>
                    <a:p>
                      <a:pPr algn="ctr">
                        <a:lnSpc>
                          <a:spcPct val="115000"/>
                        </a:lnSpc>
                        <a:spcAft>
                          <a:spcPts val="0"/>
                        </a:spcAft>
                      </a:pPr>
                      <a:r>
                        <a:rPr lang="ru-RU" sz="1100">
                          <a:latin typeface="Times New Roman"/>
                          <a:ea typeface="Times New Roman"/>
                          <a:cs typeface="Times New Roman"/>
                        </a:rPr>
                        <a:t>Марка сплава</a:t>
                      </a:r>
                      <a:endParaRPr lang="ru-RU" sz="1200">
                        <a:latin typeface="Times New Roman"/>
                        <a:ea typeface="Times New Roman"/>
                        <a:cs typeface="Times New Roman"/>
                      </a:endParaRPr>
                    </a:p>
                  </a:txBody>
                  <a:tcPr marL="34925" marR="34925" marT="34925" marB="34925" anchor="ctr"/>
                </a:tc>
                <a:tc>
                  <a:txBody>
                    <a:bodyPr/>
                    <a:lstStyle/>
                    <a:p>
                      <a:pPr algn="ctr">
                        <a:lnSpc>
                          <a:spcPct val="115000"/>
                        </a:lnSpc>
                        <a:spcAft>
                          <a:spcPts val="0"/>
                        </a:spcAft>
                      </a:pPr>
                      <a:r>
                        <a:rPr lang="ru-RU" sz="1100" kern="50">
                          <a:latin typeface="Times New Roman"/>
                          <a:ea typeface="Times New Roman"/>
                          <a:cs typeface="Times New Roman"/>
                        </a:rPr>
                        <a:t>Предел прочности на растяжение</a:t>
                      </a:r>
                      <a:br>
                        <a:rPr lang="ru-RU" sz="1100" kern="50">
                          <a:latin typeface="Times New Roman"/>
                          <a:ea typeface="Times New Roman"/>
                          <a:cs typeface="Times New Roman"/>
                        </a:rPr>
                      </a:br>
                      <a:r>
                        <a:rPr lang="ru-RU" sz="1100" kern="50">
                          <a:latin typeface="Times New Roman"/>
                          <a:ea typeface="Times New Roman"/>
                          <a:cs typeface="Times New Roman"/>
                        </a:rPr>
                        <a:t>σ</a:t>
                      </a:r>
                      <a:r>
                        <a:rPr lang="en-US" sz="1100" kern="50" baseline="-25000">
                          <a:latin typeface="Times New Roman"/>
                          <a:ea typeface="Times New Roman"/>
                          <a:cs typeface="Times New Roman"/>
                        </a:rPr>
                        <a:t>B</a:t>
                      </a:r>
                      <a:r>
                        <a:rPr lang="ru-RU" sz="1100" kern="50">
                          <a:latin typeface="Times New Roman"/>
                          <a:ea typeface="Times New Roman"/>
                          <a:cs typeface="Times New Roman"/>
                        </a:rPr>
                        <a:t>, МПа</a:t>
                      </a:r>
                      <a:endParaRPr lang="ru-RU" sz="1200" kern="50">
                        <a:latin typeface="Times New Roman"/>
                        <a:ea typeface="Andale Sans UI"/>
                        <a:cs typeface="Times New Roman"/>
                      </a:endParaRPr>
                    </a:p>
                  </a:txBody>
                  <a:tcPr marL="34925" marR="34925" marT="34925" marB="34925" anchor="ctr"/>
                </a:tc>
                <a:tc>
                  <a:txBody>
                    <a:bodyPr/>
                    <a:lstStyle/>
                    <a:p>
                      <a:pPr algn="ctr">
                        <a:lnSpc>
                          <a:spcPct val="115000"/>
                        </a:lnSpc>
                        <a:spcAft>
                          <a:spcPts val="0"/>
                        </a:spcAft>
                      </a:pPr>
                      <a:r>
                        <a:rPr lang="ru-RU" sz="1100" kern="50">
                          <a:latin typeface="Times New Roman"/>
                          <a:ea typeface="Times New Roman"/>
                          <a:cs typeface="Times New Roman"/>
                        </a:rPr>
                        <a:t>Предел текучести</a:t>
                      </a:r>
                      <a:br>
                        <a:rPr lang="ru-RU" sz="1100" kern="50">
                          <a:latin typeface="Times New Roman"/>
                          <a:ea typeface="Times New Roman"/>
                          <a:cs typeface="Times New Roman"/>
                        </a:rPr>
                      </a:br>
                      <a:r>
                        <a:rPr lang="ru-RU" sz="1100" kern="50">
                          <a:latin typeface="Times New Roman"/>
                          <a:ea typeface="Andale Sans UI"/>
                          <a:cs typeface="Times New Roman"/>
                        </a:rPr>
                        <a:t>σ</a:t>
                      </a:r>
                      <a:r>
                        <a:rPr lang="en-US" sz="1100" kern="50" baseline="-25000">
                          <a:latin typeface="Times New Roman"/>
                          <a:ea typeface="Andale Sans UI"/>
                          <a:cs typeface="Times New Roman"/>
                        </a:rPr>
                        <a:t>0,2</a:t>
                      </a:r>
                      <a:r>
                        <a:rPr lang="ru-RU" sz="1100" kern="50">
                          <a:latin typeface="Times New Roman"/>
                          <a:ea typeface="Times New Roman"/>
                          <a:cs typeface="Times New Roman"/>
                        </a:rPr>
                        <a:t>, МПа</a:t>
                      </a:r>
                      <a:endParaRPr lang="ru-RU" sz="1200" kern="50">
                        <a:latin typeface="Times New Roman"/>
                        <a:ea typeface="Andale Sans UI"/>
                        <a:cs typeface="Times New Roman"/>
                      </a:endParaRPr>
                    </a:p>
                  </a:txBody>
                  <a:tcPr marL="34925" marR="34925" marT="34925" marB="34925" anchor="ctr"/>
                </a:tc>
                <a:tc>
                  <a:txBody>
                    <a:bodyPr/>
                    <a:lstStyle/>
                    <a:p>
                      <a:pPr algn="ctr">
                        <a:lnSpc>
                          <a:spcPct val="115000"/>
                        </a:lnSpc>
                        <a:spcAft>
                          <a:spcPts val="0"/>
                        </a:spcAft>
                      </a:pPr>
                      <a:r>
                        <a:rPr lang="ru-RU" sz="1100" kern="50">
                          <a:latin typeface="Times New Roman"/>
                          <a:ea typeface="Times New Roman"/>
                          <a:cs typeface="Times New Roman"/>
                        </a:rPr>
                        <a:t>Предел прочности на изгиб</a:t>
                      </a:r>
                      <a:br>
                        <a:rPr lang="ru-RU" sz="1100" kern="50">
                          <a:latin typeface="Times New Roman"/>
                          <a:ea typeface="Times New Roman"/>
                          <a:cs typeface="Times New Roman"/>
                        </a:rPr>
                      </a:br>
                      <a:r>
                        <a:rPr lang="en-US" sz="1100" kern="50">
                          <a:latin typeface="Times New Roman"/>
                          <a:ea typeface="Andale Sans UI"/>
                          <a:cs typeface="Times New Roman"/>
                        </a:rPr>
                        <a:t>σ</a:t>
                      </a:r>
                      <a:r>
                        <a:rPr lang="en-US" sz="1100" kern="50" baseline="-25000">
                          <a:latin typeface="Times New Roman"/>
                          <a:ea typeface="Andale Sans UI"/>
                          <a:cs typeface="Times New Roman"/>
                        </a:rPr>
                        <a:t>fu</a:t>
                      </a:r>
                      <a:r>
                        <a:rPr lang="ru-RU" sz="1100" kern="50">
                          <a:latin typeface="Times New Roman"/>
                          <a:ea typeface="Times New Roman"/>
                          <a:cs typeface="Times New Roman"/>
                        </a:rPr>
                        <a:t>, МПа</a:t>
                      </a:r>
                      <a:endParaRPr lang="ru-RU" sz="1200" kern="50">
                        <a:latin typeface="Times New Roman"/>
                        <a:ea typeface="Andale Sans UI"/>
                        <a:cs typeface="Times New Roman"/>
                      </a:endParaRPr>
                    </a:p>
                  </a:txBody>
                  <a:tcPr marL="34925" marR="34925" marT="34925" marB="34925" anchor="ctr"/>
                </a:tc>
                <a:tc>
                  <a:txBody>
                    <a:bodyPr/>
                    <a:lstStyle/>
                    <a:p>
                      <a:pPr algn="ctr">
                        <a:lnSpc>
                          <a:spcPct val="115000"/>
                        </a:lnSpc>
                        <a:spcAft>
                          <a:spcPts val="0"/>
                        </a:spcAft>
                      </a:pPr>
                      <a:r>
                        <a:rPr lang="ru-RU" sz="1100">
                          <a:latin typeface="Times New Roman"/>
                          <a:ea typeface="Times New Roman"/>
                          <a:cs typeface="Times New Roman"/>
                        </a:rPr>
                        <a:t>Твердость HV</a:t>
                      </a:r>
                      <a:endParaRPr lang="ru-RU" sz="1200">
                        <a:latin typeface="Times New Roman"/>
                        <a:ea typeface="Times New Roman"/>
                        <a:cs typeface="Times New Roman"/>
                      </a:endParaRPr>
                    </a:p>
                  </a:txBody>
                  <a:tcPr marL="34925" marR="34925" marT="34925" marB="34925" anchor="ctr"/>
                </a:tc>
                <a:extLst>
                  <a:ext uri="{0D108BD9-81ED-4DB2-BD59-A6C34878D82A}">
                    <a16:rowId xmlns:a16="http://schemas.microsoft.com/office/drawing/2014/main" val="10001"/>
                  </a:ext>
                </a:extLst>
              </a:tr>
              <a:tr h="370840">
                <a:tc>
                  <a:txBody>
                    <a:bodyPr/>
                    <a:lstStyle/>
                    <a:p>
                      <a:pPr>
                        <a:lnSpc>
                          <a:spcPct val="115000"/>
                        </a:lnSpc>
                        <a:spcAft>
                          <a:spcPts val="0"/>
                        </a:spcAft>
                      </a:pPr>
                      <a:r>
                        <a:rPr lang="ru-RU" sz="1200" b="1">
                          <a:latin typeface="Times New Roman"/>
                          <a:ea typeface="Times New Roman"/>
                          <a:cs typeface="Times New Roman"/>
                        </a:rPr>
                        <a:t>Etial-141 </a:t>
                      </a:r>
                      <a:endParaRPr lang="ru-RU" sz="1200">
                        <a:latin typeface="Times New Roman"/>
                        <a:ea typeface="Times New Roman"/>
                        <a:cs typeface="Times New Roman"/>
                      </a:endParaRPr>
                    </a:p>
                  </a:txBody>
                  <a:tcPr marL="34925" marR="34925" marT="34925" marB="34925"/>
                </a:tc>
                <a:tc>
                  <a:txBody>
                    <a:bodyPr/>
                    <a:lstStyle/>
                    <a:p>
                      <a:pPr algn="ctr">
                        <a:lnSpc>
                          <a:spcPct val="115000"/>
                        </a:lnSpc>
                        <a:spcAft>
                          <a:spcPts val="0"/>
                        </a:spcAft>
                      </a:pPr>
                      <a:r>
                        <a:rPr lang="ru-RU" sz="1200" b="1" kern="50">
                          <a:latin typeface="Times New Roman"/>
                          <a:ea typeface="Andale Sans UI"/>
                          <a:cs typeface="Times New Roman"/>
                        </a:rPr>
                        <a:t>122</a:t>
                      </a:r>
                      <a:endParaRPr lang="ru-RU" sz="1200" kern="50">
                        <a:latin typeface="Times New Roman"/>
                        <a:ea typeface="Andale Sans UI"/>
                        <a:cs typeface="Times New Roman"/>
                      </a:endParaRPr>
                    </a:p>
                  </a:txBody>
                  <a:tcPr marL="34925" marR="34925" marT="34925" marB="34925" anchor="ctr"/>
                </a:tc>
                <a:tc>
                  <a:txBody>
                    <a:bodyPr/>
                    <a:lstStyle/>
                    <a:p>
                      <a:pPr algn="ctr">
                        <a:lnSpc>
                          <a:spcPct val="115000"/>
                        </a:lnSpc>
                        <a:spcAft>
                          <a:spcPts val="0"/>
                        </a:spcAft>
                      </a:pPr>
                      <a:r>
                        <a:rPr lang="ru-RU" sz="1200" b="1" kern="50">
                          <a:latin typeface="Times New Roman"/>
                          <a:ea typeface="Andale Sans UI"/>
                          <a:cs typeface="Times New Roman"/>
                        </a:rPr>
                        <a:t>98</a:t>
                      </a:r>
                      <a:endParaRPr lang="ru-RU" sz="1200" kern="50">
                        <a:latin typeface="Times New Roman"/>
                        <a:ea typeface="Andale Sans UI"/>
                        <a:cs typeface="Times New Roman"/>
                      </a:endParaRPr>
                    </a:p>
                  </a:txBody>
                  <a:tcPr marL="34925" marR="34925" marT="34925" marB="34925" anchor="ctr"/>
                </a:tc>
                <a:tc>
                  <a:txBody>
                    <a:bodyPr/>
                    <a:lstStyle/>
                    <a:p>
                      <a:pPr algn="ctr">
                        <a:lnSpc>
                          <a:spcPct val="115000"/>
                        </a:lnSpc>
                        <a:spcAft>
                          <a:spcPts val="0"/>
                        </a:spcAft>
                      </a:pPr>
                      <a:r>
                        <a:rPr lang="ru-RU" sz="1200" b="1" kern="50">
                          <a:latin typeface="Times New Roman"/>
                          <a:ea typeface="Andale Sans UI"/>
                          <a:cs typeface="Times New Roman"/>
                        </a:rPr>
                        <a:t>99</a:t>
                      </a:r>
                      <a:endParaRPr lang="ru-RU" sz="1200" kern="50">
                        <a:latin typeface="Times New Roman"/>
                        <a:ea typeface="Andale Sans UI"/>
                        <a:cs typeface="Times New Roman"/>
                      </a:endParaRPr>
                    </a:p>
                  </a:txBody>
                  <a:tcPr marL="34925" marR="34925" marT="34925" marB="34925" anchor="ctr"/>
                </a:tc>
                <a:tc>
                  <a:txBody>
                    <a:bodyPr/>
                    <a:lstStyle/>
                    <a:p>
                      <a:pPr algn="ctr">
                        <a:lnSpc>
                          <a:spcPct val="115000"/>
                        </a:lnSpc>
                        <a:spcAft>
                          <a:spcPts val="0"/>
                        </a:spcAft>
                      </a:pPr>
                      <a:r>
                        <a:rPr lang="ru-RU" sz="1200" b="1" kern="50" dirty="0">
                          <a:latin typeface="Times New Roman"/>
                          <a:ea typeface="Andale Sans UI"/>
                          <a:cs typeface="Times New Roman"/>
                        </a:rPr>
                        <a:t>71,5</a:t>
                      </a:r>
                      <a:endParaRPr lang="ru-RU" sz="1200" kern="50" dirty="0">
                        <a:latin typeface="Times New Roman"/>
                        <a:ea typeface="Andale Sans UI"/>
                        <a:cs typeface="Times New Roman"/>
                      </a:endParaRPr>
                    </a:p>
                  </a:txBody>
                  <a:tcPr marL="34925" marR="34925" marT="34925" marB="34925"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512168"/>
          </a:xfrm>
        </p:spPr>
        <p:txBody>
          <a:bodyPr/>
          <a:lstStyle/>
          <a:p>
            <a:br>
              <a:rPr lang="ru-RU" sz="1600" dirty="0"/>
            </a:br>
            <a:br>
              <a:rPr lang="ru-RU" sz="1600" dirty="0"/>
            </a:br>
            <a:br>
              <a:rPr lang="ru-RU" sz="1600" dirty="0"/>
            </a:br>
            <a:r>
              <a:rPr lang="ru-RU" sz="1800" b="1" dirty="0">
                <a:solidFill>
                  <a:schemeClr val="tx2"/>
                </a:solidFill>
              </a:rPr>
              <a:t>Как видно из результатов, представленных в таблицах,  </a:t>
            </a:r>
            <a:br>
              <a:rPr lang="ru-RU" sz="1800" b="1" dirty="0">
                <a:solidFill>
                  <a:schemeClr val="tx2"/>
                </a:solidFill>
              </a:rPr>
            </a:br>
            <a:br>
              <a:rPr lang="ru-RU" sz="1800" b="1" dirty="0">
                <a:solidFill>
                  <a:schemeClr val="tx2"/>
                </a:solidFill>
              </a:rPr>
            </a:br>
            <a:r>
              <a:rPr lang="ru-RU" sz="1800" b="1" dirty="0">
                <a:solidFill>
                  <a:schemeClr val="tx2"/>
                </a:solidFill>
              </a:rPr>
              <a:t>уровень механических свойств силумина невысокой прочности  доведён до</a:t>
            </a:r>
            <a:br>
              <a:rPr lang="ru-RU" sz="1800" b="1" dirty="0">
                <a:solidFill>
                  <a:schemeClr val="tx2"/>
                </a:solidFill>
              </a:rPr>
            </a:br>
            <a:br>
              <a:rPr lang="ru-RU" sz="1800" b="1" dirty="0">
                <a:solidFill>
                  <a:schemeClr val="tx2"/>
                </a:solidFill>
              </a:rPr>
            </a:br>
            <a:r>
              <a:rPr lang="ru-RU" sz="1800" b="1" dirty="0">
                <a:solidFill>
                  <a:schemeClr val="tx2"/>
                </a:solidFill>
              </a:rPr>
              <a:t>уровня конструкционной стали                      </a:t>
            </a:r>
            <a:br>
              <a:rPr lang="ru-RU" dirty="0"/>
            </a:br>
            <a:endParaRPr lang="ru-RU" dirty="0"/>
          </a:p>
        </p:txBody>
      </p:sp>
      <p:graphicFrame>
        <p:nvGraphicFramePr>
          <p:cNvPr id="4" name="Содержимое 3"/>
          <p:cNvGraphicFramePr>
            <a:graphicFrameLocks noGrp="1"/>
          </p:cNvGraphicFramePr>
          <p:nvPr>
            <p:ph idx="1"/>
          </p:nvPr>
        </p:nvGraphicFramePr>
        <p:xfrm>
          <a:off x="467544" y="2492896"/>
          <a:ext cx="8229600" cy="2502408"/>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gridSpan="6">
                  <a:txBody>
                    <a:bodyPr/>
                    <a:lstStyle/>
                    <a:p>
                      <a:r>
                        <a:rPr lang="ru-RU" sz="1800" b="1" kern="1200" dirty="0">
                          <a:solidFill>
                            <a:schemeClr val="lt1"/>
                          </a:solidFill>
                          <a:latin typeface="+mn-lt"/>
                          <a:ea typeface="+mn-ea"/>
                          <a:cs typeface="+mn-cs"/>
                        </a:rPr>
                        <a:t>Свойства алюминиевых сплавов </a:t>
                      </a:r>
                      <a:r>
                        <a:rPr lang="en-US" sz="1800" b="1" kern="1200" dirty="0" err="1">
                          <a:solidFill>
                            <a:schemeClr val="lt1"/>
                          </a:solidFill>
                          <a:latin typeface="+mn-lt"/>
                          <a:ea typeface="+mn-ea"/>
                          <a:cs typeface="+mn-cs"/>
                        </a:rPr>
                        <a:t>ETInorm</a:t>
                      </a:r>
                      <a:r>
                        <a:rPr lang="en-US" sz="1800" b="1" kern="1200" dirty="0">
                          <a:solidFill>
                            <a:schemeClr val="lt1"/>
                          </a:solidFill>
                          <a:latin typeface="+mn-lt"/>
                          <a:ea typeface="+mn-ea"/>
                          <a:cs typeface="+mn-cs"/>
                        </a:rPr>
                        <a:t> </a:t>
                      </a:r>
                      <a:r>
                        <a:rPr lang="ru-RU" sz="1800" b="1" kern="1200" dirty="0">
                          <a:solidFill>
                            <a:schemeClr val="lt1"/>
                          </a:solidFill>
                          <a:latin typeface="+mn-lt"/>
                          <a:ea typeface="+mn-ea"/>
                          <a:cs typeface="+mn-cs"/>
                        </a:rPr>
                        <a:t>после </a:t>
                      </a:r>
                      <a:r>
                        <a:rPr lang="ru-RU" sz="1800" b="1" kern="1200" dirty="0" err="1">
                          <a:solidFill>
                            <a:schemeClr val="lt1"/>
                          </a:solidFill>
                          <a:latin typeface="+mn-lt"/>
                          <a:ea typeface="+mn-ea"/>
                          <a:cs typeface="+mn-cs"/>
                        </a:rPr>
                        <a:t>СВМ-обработки</a:t>
                      </a:r>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0"/>
                  </a:ext>
                </a:extLst>
              </a:tr>
              <a:tr h="370840">
                <a:tc>
                  <a:txBody>
                    <a:bodyPr/>
                    <a:lstStyle/>
                    <a:p>
                      <a:pPr algn="ctr">
                        <a:lnSpc>
                          <a:spcPct val="115000"/>
                        </a:lnSpc>
                        <a:spcAft>
                          <a:spcPts val="0"/>
                        </a:spcAft>
                      </a:pPr>
                      <a:r>
                        <a:rPr lang="ru-RU" sz="1100" kern="50">
                          <a:latin typeface="Times New Roman"/>
                          <a:ea typeface="Times New Roman"/>
                          <a:cs typeface="Times New Roman"/>
                        </a:rPr>
                        <a:t>Марка сплава</a:t>
                      </a:r>
                      <a:endParaRPr lang="ru-RU" sz="1200" kern="50">
                        <a:latin typeface="Times New Roman"/>
                        <a:ea typeface="Andale Sans UI"/>
                        <a:cs typeface="Times New Roman"/>
                      </a:endParaRPr>
                    </a:p>
                  </a:txBody>
                  <a:tcPr marL="34925" marR="34925" marT="34925" marB="34925" anchor="ctr"/>
                </a:tc>
                <a:tc>
                  <a:txBody>
                    <a:bodyPr/>
                    <a:lstStyle/>
                    <a:p>
                      <a:pPr algn="ctr">
                        <a:lnSpc>
                          <a:spcPct val="115000"/>
                        </a:lnSpc>
                        <a:spcAft>
                          <a:spcPts val="0"/>
                        </a:spcAft>
                      </a:pPr>
                      <a:r>
                        <a:rPr lang="ru-RU" sz="1100">
                          <a:latin typeface="Times New Roman"/>
                          <a:ea typeface="Times New Roman"/>
                          <a:cs typeface="Times New Roman"/>
                        </a:rPr>
                        <a:t>Предел прочности на растяжение</a:t>
                      </a:r>
                      <a:br>
                        <a:rPr lang="ru-RU" sz="1100">
                          <a:latin typeface="Times New Roman"/>
                          <a:ea typeface="Times New Roman"/>
                          <a:cs typeface="Times New Roman"/>
                        </a:rPr>
                      </a:br>
                      <a:r>
                        <a:rPr lang="ru-RU" sz="1100">
                          <a:latin typeface="Times New Roman"/>
                          <a:ea typeface="Times New Roman"/>
                          <a:cs typeface="Times New Roman"/>
                        </a:rPr>
                        <a:t>σ</a:t>
                      </a:r>
                      <a:r>
                        <a:rPr lang="en-US" sz="1100" baseline="-25000">
                          <a:latin typeface="Times New Roman"/>
                          <a:ea typeface="Times New Roman"/>
                          <a:cs typeface="Times New Roman"/>
                        </a:rPr>
                        <a:t>B</a:t>
                      </a:r>
                      <a:r>
                        <a:rPr lang="ru-RU" sz="1100">
                          <a:latin typeface="Times New Roman"/>
                          <a:ea typeface="Times New Roman"/>
                          <a:cs typeface="Times New Roman"/>
                        </a:rPr>
                        <a:t>, МПа</a:t>
                      </a:r>
                      <a:endParaRPr lang="ru-RU" sz="1200">
                        <a:latin typeface="Times New Roman"/>
                        <a:ea typeface="Times New Roman"/>
                        <a:cs typeface="Times New Roman"/>
                      </a:endParaRPr>
                    </a:p>
                  </a:txBody>
                  <a:tcPr marL="34925" marR="34925" marT="34925" marB="34925" anchor="ctr"/>
                </a:tc>
                <a:tc>
                  <a:txBody>
                    <a:bodyPr/>
                    <a:lstStyle/>
                    <a:p>
                      <a:pPr algn="ctr">
                        <a:lnSpc>
                          <a:spcPct val="115000"/>
                        </a:lnSpc>
                        <a:spcAft>
                          <a:spcPts val="0"/>
                        </a:spcAft>
                      </a:pPr>
                      <a:r>
                        <a:rPr lang="ru-RU" sz="1100" kern="50">
                          <a:latin typeface="Times New Roman"/>
                          <a:ea typeface="Times New Roman"/>
                          <a:cs typeface="Times New Roman"/>
                        </a:rPr>
                        <a:t>Предел текучести</a:t>
                      </a:r>
                      <a:br>
                        <a:rPr lang="ru-RU" sz="1100" kern="50">
                          <a:latin typeface="Times New Roman"/>
                          <a:ea typeface="Times New Roman"/>
                          <a:cs typeface="Times New Roman"/>
                        </a:rPr>
                      </a:br>
                      <a:r>
                        <a:rPr lang="ru-RU" sz="1100" kern="50">
                          <a:latin typeface="Times New Roman"/>
                          <a:ea typeface="Andale Sans UI"/>
                          <a:cs typeface="Times New Roman"/>
                        </a:rPr>
                        <a:t>σ</a:t>
                      </a:r>
                      <a:r>
                        <a:rPr lang="en-US" sz="1100" kern="50" baseline="-25000">
                          <a:latin typeface="Times New Roman"/>
                          <a:ea typeface="Andale Sans UI"/>
                          <a:cs typeface="Times New Roman"/>
                        </a:rPr>
                        <a:t>0,2</a:t>
                      </a:r>
                      <a:r>
                        <a:rPr lang="ru-RU" sz="1100" kern="50">
                          <a:latin typeface="Times New Roman"/>
                          <a:ea typeface="Times New Roman"/>
                          <a:cs typeface="Times New Roman"/>
                        </a:rPr>
                        <a:t>, МПа</a:t>
                      </a:r>
                      <a:endParaRPr lang="ru-RU" sz="1200" kern="50">
                        <a:latin typeface="Times New Roman"/>
                        <a:ea typeface="Andale Sans UI"/>
                        <a:cs typeface="Times New Roman"/>
                      </a:endParaRPr>
                    </a:p>
                  </a:txBody>
                  <a:tcPr marL="34925" marR="34925" marT="34925" marB="34925" anchor="ctr"/>
                </a:tc>
                <a:tc>
                  <a:txBody>
                    <a:bodyPr/>
                    <a:lstStyle/>
                    <a:p>
                      <a:pPr algn="ctr">
                        <a:lnSpc>
                          <a:spcPct val="115000"/>
                        </a:lnSpc>
                        <a:spcAft>
                          <a:spcPts val="0"/>
                        </a:spcAft>
                      </a:pPr>
                      <a:r>
                        <a:rPr lang="ru-RU" sz="1100" kern="50">
                          <a:latin typeface="Times New Roman"/>
                          <a:ea typeface="Times New Roman"/>
                          <a:cs typeface="Times New Roman"/>
                        </a:rPr>
                        <a:t>Отн. удлинение при разрыве</a:t>
                      </a:r>
                      <a:br>
                        <a:rPr lang="ru-RU" sz="1100" kern="50">
                          <a:latin typeface="Times New Roman"/>
                          <a:ea typeface="Times New Roman"/>
                          <a:cs typeface="Times New Roman"/>
                        </a:rPr>
                      </a:br>
                      <a:r>
                        <a:rPr lang="ru-RU" sz="1100" kern="50">
                          <a:latin typeface="Times New Roman"/>
                          <a:ea typeface="Times New Roman"/>
                          <a:cs typeface="Times New Roman"/>
                        </a:rPr>
                        <a:t>d, %</a:t>
                      </a:r>
                      <a:endParaRPr lang="ru-RU" sz="1200" kern="50">
                        <a:latin typeface="Times New Roman"/>
                        <a:ea typeface="Andale Sans UI"/>
                        <a:cs typeface="Times New Roman"/>
                      </a:endParaRPr>
                    </a:p>
                  </a:txBody>
                  <a:tcPr marL="34925" marR="34925" marT="34925" marB="34925" anchor="ctr"/>
                </a:tc>
                <a:tc>
                  <a:txBody>
                    <a:bodyPr/>
                    <a:lstStyle/>
                    <a:p>
                      <a:pPr algn="ctr">
                        <a:lnSpc>
                          <a:spcPct val="115000"/>
                        </a:lnSpc>
                        <a:spcAft>
                          <a:spcPts val="0"/>
                        </a:spcAft>
                      </a:pPr>
                      <a:r>
                        <a:rPr lang="ru-RU" sz="1100">
                          <a:latin typeface="Times New Roman"/>
                          <a:ea typeface="Arial"/>
                          <a:cs typeface="Times New Roman"/>
                        </a:rPr>
                        <a:t>Сужение поперечного сечения,</a:t>
                      </a:r>
                      <a:br>
                        <a:rPr lang="ru-RU" sz="1100">
                          <a:latin typeface="Times New Roman"/>
                          <a:ea typeface="Arial"/>
                          <a:cs typeface="Times New Roman"/>
                        </a:rPr>
                      </a:br>
                      <a:r>
                        <a:rPr lang="ru-RU" sz="1100">
                          <a:latin typeface="Times New Roman"/>
                          <a:ea typeface="Arial"/>
                          <a:cs typeface="Times New Roman"/>
                        </a:rPr>
                        <a:t>%</a:t>
                      </a:r>
                      <a:endParaRPr lang="ru-RU" sz="1200">
                        <a:latin typeface="Times New Roman"/>
                        <a:ea typeface="Times New Roman"/>
                        <a:cs typeface="Times New Roman"/>
                      </a:endParaRPr>
                    </a:p>
                  </a:txBody>
                  <a:tcPr marL="34925" marR="34925" marT="34925" marB="34925" anchor="ctr"/>
                </a:tc>
                <a:tc>
                  <a:txBody>
                    <a:bodyPr/>
                    <a:lstStyle/>
                    <a:p>
                      <a:pPr algn="ctr">
                        <a:lnSpc>
                          <a:spcPct val="115000"/>
                        </a:lnSpc>
                        <a:spcAft>
                          <a:spcPts val="0"/>
                        </a:spcAft>
                      </a:pPr>
                      <a:r>
                        <a:rPr lang="ru-RU" sz="1100">
                          <a:latin typeface="Times New Roman"/>
                          <a:ea typeface="Times New Roman"/>
                          <a:cs typeface="Times New Roman"/>
                        </a:rPr>
                        <a:t>Твердость HV</a:t>
                      </a:r>
                      <a:endParaRPr lang="ru-RU" sz="1200">
                        <a:latin typeface="Times New Roman"/>
                        <a:ea typeface="Times New Roman"/>
                        <a:cs typeface="Times New Roman"/>
                      </a:endParaRPr>
                    </a:p>
                  </a:txBody>
                  <a:tcPr marL="34925" marR="34925" marT="34925" marB="34925" anchor="ctr"/>
                </a:tc>
                <a:extLst>
                  <a:ext uri="{0D108BD9-81ED-4DB2-BD59-A6C34878D82A}">
                    <a16:rowId xmlns:a16="http://schemas.microsoft.com/office/drawing/2014/main" val="10001"/>
                  </a:ext>
                </a:extLst>
              </a:tr>
              <a:tr h="370840">
                <a:tc>
                  <a:txBody>
                    <a:bodyPr/>
                    <a:lstStyle/>
                    <a:p>
                      <a:pPr algn="ctr">
                        <a:lnSpc>
                          <a:spcPct val="115000"/>
                        </a:lnSpc>
                        <a:spcAft>
                          <a:spcPts val="0"/>
                        </a:spcAft>
                      </a:pPr>
                      <a:r>
                        <a:rPr lang="ru-RU" sz="1200" b="1" kern="50" dirty="0">
                          <a:latin typeface="Times New Roman"/>
                          <a:ea typeface="Andale Sans UI"/>
                          <a:cs typeface="Times New Roman"/>
                        </a:rPr>
                        <a:t>Е-141-1-1</a:t>
                      </a:r>
                      <a:endParaRPr lang="ru-RU" sz="1200" kern="50" dirty="0">
                        <a:latin typeface="Times New Roman"/>
                        <a:ea typeface="Andale Sans UI"/>
                        <a:cs typeface="Times New Roman"/>
                      </a:endParaRPr>
                    </a:p>
                  </a:txBody>
                  <a:tcPr marL="34925" marR="34925" marT="34925" marB="34925"/>
                </a:tc>
                <a:tc>
                  <a:txBody>
                    <a:bodyPr/>
                    <a:lstStyle/>
                    <a:p>
                      <a:pPr algn="ctr">
                        <a:lnSpc>
                          <a:spcPct val="115000"/>
                        </a:lnSpc>
                        <a:spcAft>
                          <a:spcPts val="0"/>
                        </a:spcAft>
                      </a:pPr>
                      <a:r>
                        <a:rPr lang="ru-RU" sz="1200" b="1" kern="50">
                          <a:latin typeface="Times New Roman"/>
                          <a:ea typeface="Andale Sans UI"/>
                          <a:cs typeface="Times New Roman"/>
                        </a:rPr>
                        <a:t>288,68</a:t>
                      </a:r>
                      <a:endParaRPr lang="ru-RU" sz="1200" kern="50">
                        <a:latin typeface="Times New Roman"/>
                        <a:ea typeface="Andale Sans UI"/>
                        <a:cs typeface="Times New Roman"/>
                      </a:endParaRPr>
                    </a:p>
                  </a:txBody>
                  <a:tcPr marL="34925" marR="34925" marT="34925" marB="34925"/>
                </a:tc>
                <a:tc>
                  <a:txBody>
                    <a:bodyPr/>
                    <a:lstStyle/>
                    <a:p>
                      <a:pPr algn="ctr">
                        <a:lnSpc>
                          <a:spcPct val="115000"/>
                        </a:lnSpc>
                        <a:spcAft>
                          <a:spcPts val="0"/>
                        </a:spcAft>
                      </a:pPr>
                      <a:r>
                        <a:rPr lang="ru-RU" sz="1200" b="1" kern="50">
                          <a:latin typeface="Times New Roman"/>
                          <a:ea typeface="Andale Sans UI"/>
                          <a:cs typeface="Times New Roman"/>
                        </a:rPr>
                        <a:t>237,08</a:t>
                      </a:r>
                      <a:endParaRPr lang="ru-RU" sz="1200" kern="50">
                        <a:latin typeface="Times New Roman"/>
                        <a:ea typeface="Andale Sans UI"/>
                        <a:cs typeface="Times New Roman"/>
                      </a:endParaRPr>
                    </a:p>
                  </a:txBody>
                  <a:tcPr marL="34925" marR="34925" marT="34925" marB="34925"/>
                </a:tc>
                <a:tc>
                  <a:txBody>
                    <a:bodyPr/>
                    <a:lstStyle/>
                    <a:p>
                      <a:pPr algn="ctr">
                        <a:lnSpc>
                          <a:spcPct val="115000"/>
                        </a:lnSpc>
                        <a:spcAft>
                          <a:spcPts val="0"/>
                        </a:spcAft>
                      </a:pPr>
                      <a:r>
                        <a:rPr lang="ru-RU" sz="1200" b="1" kern="50">
                          <a:latin typeface="Times New Roman"/>
                          <a:ea typeface="Andale Sans UI"/>
                          <a:cs typeface="Times New Roman"/>
                        </a:rPr>
                        <a:t>3,14</a:t>
                      </a:r>
                      <a:endParaRPr lang="ru-RU" sz="1200" kern="50">
                        <a:latin typeface="Times New Roman"/>
                        <a:ea typeface="Andale Sans UI"/>
                        <a:cs typeface="Times New Roman"/>
                      </a:endParaRPr>
                    </a:p>
                  </a:txBody>
                  <a:tcPr marL="34925" marR="34925" marT="34925" marB="34925"/>
                </a:tc>
                <a:tc>
                  <a:txBody>
                    <a:bodyPr/>
                    <a:lstStyle/>
                    <a:p>
                      <a:pPr algn="ctr">
                        <a:lnSpc>
                          <a:spcPct val="115000"/>
                        </a:lnSpc>
                        <a:spcAft>
                          <a:spcPts val="0"/>
                        </a:spcAft>
                      </a:pPr>
                      <a:r>
                        <a:rPr lang="ru-RU" sz="1200" b="1" kern="50">
                          <a:latin typeface="Times New Roman"/>
                          <a:ea typeface="Andale Sans UI"/>
                          <a:cs typeface="Times New Roman"/>
                        </a:rPr>
                        <a:t>3,72</a:t>
                      </a:r>
                      <a:endParaRPr lang="ru-RU" sz="1200" kern="50">
                        <a:latin typeface="Times New Roman"/>
                        <a:ea typeface="Andale Sans UI"/>
                        <a:cs typeface="Times New Roman"/>
                      </a:endParaRPr>
                    </a:p>
                  </a:txBody>
                  <a:tcPr marL="34925" marR="34925" marT="34925" marB="34925"/>
                </a:tc>
                <a:tc>
                  <a:txBody>
                    <a:bodyPr/>
                    <a:lstStyle/>
                    <a:p>
                      <a:pPr algn="ctr">
                        <a:lnSpc>
                          <a:spcPct val="115000"/>
                        </a:lnSpc>
                        <a:spcAft>
                          <a:spcPts val="0"/>
                        </a:spcAft>
                      </a:pPr>
                      <a:r>
                        <a:rPr lang="ru-RU" sz="1200" b="1" kern="50">
                          <a:latin typeface="Times New Roman"/>
                          <a:ea typeface="Andale Sans UI"/>
                          <a:cs typeface="Times New Roman"/>
                        </a:rPr>
                        <a:t>78</a:t>
                      </a:r>
                      <a:endParaRPr lang="ru-RU" sz="1200" kern="50">
                        <a:latin typeface="Times New Roman"/>
                        <a:ea typeface="Andale Sans UI"/>
                        <a:cs typeface="Times New Roman"/>
                      </a:endParaRPr>
                    </a:p>
                  </a:txBody>
                  <a:tcPr marL="34925" marR="34925" marT="34925" marB="34925"/>
                </a:tc>
                <a:extLst>
                  <a:ext uri="{0D108BD9-81ED-4DB2-BD59-A6C34878D82A}">
                    <a16:rowId xmlns:a16="http://schemas.microsoft.com/office/drawing/2014/main" val="10002"/>
                  </a:ext>
                </a:extLst>
              </a:tr>
              <a:tr h="370840">
                <a:tc>
                  <a:txBody>
                    <a:bodyPr/>
                    <a:lstStyle/>
                    <a:p>
                      <a:pPr algn="ctr">
                        <a:lnSpc>
                          <a:spcPct val="115000"/>
                        </a:lnSpc>
                        <a:spcAft>
                          <a:spcPts val="0"/>
                        </a:spcAft>
                      </a:pPr>
                      <a:r>
                        <a:rPr lang="ru-RU" sz="1200" b="1" kern="50" dirty="0">
                          <a:latin typeface="Times New Roman"/>
                          <a:ea typeface="Andale Sans UI"/>
                          <a:cs typeface="Times New Roman"/>
                        </a:rPr>
                        <a:t>Е-141-2-1</a:t>
                      </a:r>
                      <a:endParaRPr lang="ru-RU" sz="1200" kern="50" dirty="0">
                        <a:latin typeface="Times New Roman"/>
                        <a:ea typeface="Andale Sans UI"/>
                        <a:cs typeface="Times New Roman"/>
                      </a:endParaRPr>
                    </a:p>
                  </a:txBody>
                  <a:tcPr marL="34925" marR="34925" marT="34925" marB="34925"/>
                </a:tc>
                <a:tc>
                  <a:txBody>
                    <a:bodyPr/>
                    <a:lstStyle/>
                    <a:p>
                      <a:pPr algn="ctr">
                        <a:lnSpc>
                          <a:spcPct val="115000"/>
                        </a:lnSpc>
                        <a:spcAft>
                          <a:spcPts val="0"/>
                        </a:spcAft>
                      </a:pPr>
                      <a:r>
                        <a:rPr lang="ru-RU" sz="1200" b="1" kern="50">
                          <a:latin typeface="Times New Roman"/>
                          <a:ea typeface="Andale Sans UI"/>
                          <a:cs typeface="Times New Roman"/>
                        </a:rPr>
                        <a:t>274,77</a:t>
                      </a:r>
                      <a:endParaRPr lang="ru-RU" sz="1200" kern="50">
                        <a:latin typeface="Times New Roman"/>
                        <a:ea typeface="Andale Sans UI"/>
                        <a:cs typeface="Times New Roman"/>
                      </a:endParaRPr>
                    </a:p>
                  </a:txBody>
                  <a:tcPr marL="34925" marR="34925" marT="34925" marB="34925"/>
                </a:tc>
                <a:tc>
                  <a:txBody>
                    <a:bodyPr/>
                    <a:lstStyle/>
                    <a:p>
                      <a:pPr algn="ctr">
                        <a:lnSpc>
                          <a:spcPct val="115000"/>
                        </a:lnSpc>
                        <a:spcAft>
                          <a:spcPts val="0"/>
                        </a:spcAft>
                      </a:pPr>
                      <a:r>
                        <a:rPr lang="ru-RU" sz="1200" b="1" kern="50">
                          <a:latin typeface="Times New Roman"/>
                          <a:ea typeface="Andale Sans UI"/>
                          <a:cs typeface="Times New Roman"/>
                        </a:rPr>
                        <a:t>238,91</a:t>
                      </a:r>
                      <a:endParaRPr lang="ru-RU" sz="1200" kern="50">
                        <a:latin typeface="Times New Roman"/>
                        <a:ea typeface="Andale Sans UI"/>
                        <a:cs typeface="Times New Roman"/>
                      </a:endParaRPr>
                    </a:p>
                  </a:txBody>
                  <a:tcPr marL="34925" marR="34925" marT="34925" marB="34925"/>
                </a:tc>
                <a:tc>
                  <a:txBody>
                    <a:bodyPr/>
                    <a:lstStyle/>
                    <a:p>
                      <a:pPr algn="ctr">
                        <a:lnSpc>
                          <a:spcPct val="115000"/>
                        </a:lnSpc>
                        <a:spcAft>
                          <a:spcPts val="0"/>
                        </a:spcAft>
                      </a:pPr>
                      <a:r>
                        <a:rPr lang="ru-RU" sz="1200" b="1" kern="50">
                          <a:latin typeface="Times New Roman"/>
                          <a:ea typeface="Andale Sans UI"/>
                          <a:cs typeface="Times New Roman"/>
                        </a:rPr>
                        <a:t>1,14</a:t>
                      </a:r>
                      <a:endParaRPr lang="ru-RU" sz="1200" kern="50">
                        <a:latin typeface="Times New Roman"/>
                        <a:ea typeface="Andale Sans UI"/>
                        <a:cs typeface="Times New Roman"/>
                      </a:endParaRPr>
                    </a:p>
                  </a:txBody>
                  <a:tcPr marL="34925" marR="34925" marT="34925" marB="34925"/>
                </a:tc>
                <a:tc>
                  <a:txBody>
                    <a:bodyPr/>
                    <a:lstStyle/>
                    <a:p>
                      <a:pPr algn="ctr">
                        <a:lnSpc>
                          <a:spcPct val="115000"/>
                        </a:lnSpc>
                        <a:spcAft>
                          <a:spcPts val="0"/>
                        </a:spcAft>
                      </a:pPr>
                      <a:r>
                        <a:rPr lang="ru-RU" sz="1200" b="1" kern="50">
                          <a:latin typeface="Times New Roman"/>
                          <a:ea typeface="Andale Sans UI"/>
                          <a:cs typeface="Times New Roman"/>
                        </a:rPr>
                        <a:t>0,86</a:t>
                      </a:r>
                      <a:endParaRPr lang="ru-RU" sz="1200" kern="50">
                        <a:latin typeface="Times New Roman"/>
                        <a:ea typeface="Andale Sans UI"/>
                        <a:cs typeface="Times New Roman"/>
                      </a:endParaRPr>
                    </a:p>
                  </a:txBody>
                  <a:tcPr marL="34925" marR="34925" marT="34925" marB="34925"/>
                </a:tc>
                <a:tc>
                  <a:txBody>
                    <a:bodyPr/>
                    <a:lstStyle/>
                    <a:p>
                      <a:pPr algn="ctr">
                        <a:lnSpc>
                          <a:spcPct val="115000"/>
                        </a:lnSpc>
                        <a:spcAft>
                          <a:spcPts val="0"/>
                        </a:spcAft>
                      </a:pPr>
                      <a:r>
                        <a:rPr lang="ru-RU" sz="1200" b="1" kern="50">
                          <a:latin typeface="Times New Roman"/>
                          <a:ea typeface="Andale Sans UI"/>
                          <a:cs typeface="Times New Roman"/>
                        </a:rPr>
                        <a:t>77</a:t>
                      </a:r>
                      <a:endParaRPr lang="ru-RU" sz="1200" kern="50">
                        <a:latin typeface="Times New Roman"/>
                        <a:ea typeface="Andale Sans UI"/>
                        <a:cs typeface="Times New Roman"/>
                      </a:endParaRPr>
                    </a:p>
                  </a:txBody>
                  <a:tcPr marL="34925" marR="34925" marT="34925" marB="34925"/>
                </a:tc>
                <a:extLst>
                  <a:ext uri="{0D108BD9-81ED-4DB2-BD59-A6C34878D82A}">
                    <a16:rowId xmlns:a16="http://schemas.microsoft.com/office/drawing/2014/main" val="10003"/>
                  </a:ext>
                </a:extLst>
              </a:tr>
              <a:tr h="370840">
                <a:tc>
                  <a:txBody>
                    <a:bodyPr/>
                    <a:lstStyle/>
                    <a:p>
                      <a:pPr algn="ctr">
                        <a:lnSpc>
                          <a:spcPct val="115000"/>
                        </a:lnSpc>
                        <a:spcAft>
                          <a:spcPts val="0"/>
                        </a:spcAft>
                      </a:pPr>
                      <a:r>
                        <a:rPr lang="ru-RU" sz="1200" b="1" kern="50" dirty="0">
                          <a:latin typeface="Times New Roman"/>
                          <a:ea typeface="Andale Sans UI"/>
                          <a:cs typeface="Times New Roman"/>
                        </a:rPr>
                        <a:t>Е-141-4-1</a:t>
                      </a:r>
                      <a:endParaRPr lang="ru-RU" sz="1200" kern="50" dirty="0">
                        <a:latin typeface="Times New Roman"/>
                        <a:ea typeface="Andale Sans UI"/>
                        <a:cs typeface="Times New Roman"/>
                      </a:endParaRPr>
                    </a:p>
                  </a:txBody>
                  <a:tcPr marL="34925" marR="34925" marT="34925" marB="34925"/>
                </a:tc>
                <a:tc>
                  <a:txBody>
                    <a:bodyPr/>
                    <a:lstStyle/>
                    <a:p>
                      <a:pPr algn="ctr">
                        <a:lnSpc>
                          <a:spcPct val="115000"/>
                        </a:lnSpc>
                        <a:spcAft>
                          <a:spcPts val="0"/>
                        </a:spcAft>
                      </a:pPr>
                      <a:r>
                        <a:rPr lang="ru-RU" sz="1200" b="1" kern="50">
                          <a:latin typeface="Times New Roman"/>
                          <a:ea typeface="Andale Sans UI"/>
                          <a:cs typeface="Times New Roman"/>
                        </a:rPr>
                        <a:t>262,36</a:t>
                      </a:r>
                      <a:endParaRPr lang="ru-RU" sz="1200" kern="50">
                        <a:latin typeface="Times New Roman"/>
                        <a:ea typeface="Andale Sans UI"/>
                        <a:cs typeface="Times New Roman"/>
                      </a:endParaRPr>
                    </a:p>
                  </a:txBody>
                  <a:tcPr marL="34925" marR="34925" marT="34925" marB="34925"/>
                </a:tc>
                <a:tc>
                  <a:txBody>
                    <a:bodyPr/>
                    <a:lstStyle/>
                    <a:p>
                      <a:pPr algn="ctr">
                        <a:lnSpc>
                          <a:spcPct val="115000"/>
                        </a:lnSpc>
                        <a:spcAft>
                          <a:spcPts val="0"/>
                        </a:spcAft>
                      </a:pPr>
                      <a:r>
                        <a:rPr lang="ru-RU" sz="1200" b="1" kern="50">
                          <a:latin typeface="Times New Roman"/>
                          <a:ea typeface="Andale Sans UI"/>
                          <a:cs typeface="Times New Roman"/>
                        </a:rPr>
                        <a:t>236,37</a:t>
                      </a:r>
                      <a:endParaRPr lang="ru-RU" sz="1200" kern="50">
                        <a:latin typeface="Times New Roman"/>
                        <a:ea typeface="Andale Sans UI"/>
                        <a:cs typeface="Times New Roman"/>
                      </a:endParaRPr>
                    </a:p>
                  </a:txBody>
                  <a:tcPr marL="34925" marR="34925" marT="34925" marB="34925"/>
                </a:tc>
                <a:tc>
                  <a:txBody>
                    <a:bodyPr/>
                    <a:lstStyle/>
                    <a:p>
                      <a:pPr algn="ctr">
                        <a:lnSpc>
                          <a:spcPct val="115000"/>
                        </a:lnSpc>
                        <a:spcAft>
                          <a:spcPts val="0"/>
                        </a:spcAft>
                      </a:pPr>
                      <a:r>
                        <a:rPr lang="ru-RU" sz="1200" b="1" kern="50">
                          <a:latin typeface="Times New Roman"/>
                          <a:ea typeface="Andale Sans UI"/>
                          <a:cs typeface="Times New Roman"/>
                        </a:rPr>
                        <a:t>0,71</a:t>
                      </a:r>
                      <a:endParaRPr lang="ru-RU" sz="1200" kern="50">
                        <a:latin typeface="Times New Roman"/>
                        <a:ea typeface="Andale Sans UI"/>
                        <a:cs typeface="Times New Roman"/>
                      </a:endParaRPr>
                    </a:p>
                  </a:txBody>
                  <a:tcPr marL="34925" marR="34925" marT="34925" marB="34925"/>
                </a:tc>
                <a:tc>
                  <a:txBody>
                    <a:bodyPr/>
                    <a:lstStyle/>
                    <a:p>
                      <a:pPr algn="ctr">
                        <a:lnSpc>
                          <a:spcPct val="115000"/>
                        </a:lnSpc>
                        <a:spcAft>
                          <a:spcPts val="0"/>
                        </a:spcAft>
                      </a:pPr>
                      <a:r>
                        <a:rPr lang="ru-RU" sz="1200" b="1" kern="50">
                          <a:latin typeface="Times New Roman"/>
                          <a:ea typeface="Andale Sans UI"/>
                          <a:cs typeface="Times New Roman"/>
                        </a:rPr>
                        <a:t>4,51</a:t>
                      </a:r>
                      <a:endParaRPr lang="ru-RU" sz="1200" kern="50">
                        <a:latin typeface="Times New Roman"/>
                        <a:ea typeface="Andale Sans UI"/>
                        <a:cs typeface="Times New Roman"/>
                      </a:endParaRPr>
                    </a:p>
                  </a:txBody>
                  <a:tcPr marL="34925" marR="34925" marT="34925" marB="34925"/>
                </a:tc>
                <a:tc>
                  <a:txBody>
                    <a:bodyPr/>
                    <a:lstStyle/>
                    <a:p>
                      <a:pPr algn="ctr">
                        <a:lnSpc>
                          <a:spcPct val="115000"/>
                        </a:lnSpc>
                        <a:spcAft>
                          <a:spcPts val="0"/>
                        </a:spcAft>
                      </a:pPr>
                      <a:r>
                        <a:rPr lang="ru-RU" sz="1200" b="1" kern="50">
                          <a:latin typeface="Times New Roman"/>
                          <a:ea typeface="Andale Sans UI"/>
                          <a:cs typeface="Times New Roman"/>
                        </a:rPr>
                        <a:t>73</a:t>
                      </a:r>
                      <a:endParaRPr lang="ru-RU" sz="1200" kern="50">
                        <a:latin typeface="Times New Roman"/>
                        <a:ea typeface="Andale Sans UI"/>
                        <a:cs typeface="Times New Roman"/>
                      </a:endParaRPr>
                    </a:p>
                  </a:txBody>
                  <a:tcPr marL="34925" marR="34925" marT="34925" marB="34925"/>
                </a:tc>
                <a:extLst>
                  <a:ext uri="{0D108BD9-81ED-4DB2-BD59-A6C34878D82A}">
                    <a16:rowId xmlns:a16="http://schemas.microsoft.com/office/drawing/2014/main" val="10004"/>
                  </a:ext>
                </a:extLst>
              </a:tr>
              <a:tr h="370840">
                <a:tc>
                  <a:txBody>
                    <a:bodyPr/>
                    <a:lstStyle/>
                    <a:p>
                      <a:pPr algn="ctr">
                        <a:lnSpc>
                          <a:spcPct val="115000"/>
                        </a:lnSpc>
                        <a:spcAft>
                          <a:spcPts val="0"/>
                        </a:spcAft>
                      </a:pPr>
                      <a:r>
                        <a:rPr lang="ru-RU" sz="1200" b="1" kern="50" dirty="0">
                          <a:latin typeface="Times New Roman"/>
                          <a:ea typeface="Andale Sans UI"/>
                          <a:cs typeface="Times New Roman"/>
                        </a:rPr>
                        <a:t>Е-141-5-2</a:t>
                      </a:r>
                      <a:endParaRPr lang="ru-RU" sz="1200" kern="50" dirty="0">
                        <a:latin typeface="Times New Roman"/>
                        <a:ea typeface="Andale Sans UI"/>
                        <a:cs typeface="Times New Roman"/>
                      </a:endParaRPr>
                    </a:p>
                  </a:txBody>
                  <a:tcPr marL="34925" marR="34925" marT="34925" marB="34925"/>
                </a:tc>
                <a:tc>
                  <a:txBody>
                    <a:bodyPr/>
                    <a:lstStyle/>
                    <a:p>
                      <a:pPr algn="ctr">
                        <a:lnSpc>
                          <a:spcPct val="115000"/>
                        </a:lnSpc>
                        <a:spcAft>
                          <a:spcPts val="0"/>
                        </a:spcAft>
                      </a:pPr>
                      <a:r>
                        <a:rPr lang="ru-RU" sz="1200" b="1" kern="50">
                          <a:latin typeface="Times New Roman"/>
                          <a:ea typeface="Andale Sans UI"/>
                          <a:cs typeface="Times New Roman"/>
                        </a:rPr>
                        <a:t>266,73</a:t>
                      </a:r>
                      <a:endParaRPr lang="ru-RU" sz="1200" kern="50">
                        <a:latin typeface="Times New Roman"/>
                        <a:ea typeface="Andale Sans UI"/>
                        <a:cs typeface="Times New Roman"/>
                      </a:endParaRPr>
                    </a:p>
                  </a:txBody>
                  <a:tcPr marL="34925" marR="34925" marT="34925" marB="34925"/>
                </a:tc>
                <a:tc>
                  <a:txBody>
                    <a:bodyPr/>
                    <a:lstStyle/>
                    <a:p>
                      <a:pPr algn="ctr">
                        <a:lnSpc>
                          <a:spcPct val="115000"/>
                        </a:lnSpc>
                        <a:spcAft>
                          <a:spcPts val="0"/>
                        </a:spcAft>
                      </a:pPr>
                      <a:r>
                        <a:rPr lang="ru-RU" sz="1200" b="1" kern="50">
                          <a:latin typeface="Times New Roman"/>
                          <a:ea typeface="Andale Sans UI"/>
                          <a:cs typeface="Times New Roman"/>
                        </a:rPr>
                        <a:t>227,94</a:t>
                      </a:r>
                      <a:endParaRPr lang="ru-RU" sz="1200" kern="50">
                        <a:latin typeface="Times New Roman"/>
                        <a:ea typeface="Andale Sans UI"/>
                        <a:cs typeface="Times New Roman"/>
                      </a:endParaRPr>
                    </a:p>
                  </a:txBody>
                  <a:tcPr marL="34925" marR="34925" marT="34925" marB="34925"/>
                </a:tc>
                <a:tc>
                  <a:txBody>
                    <a:bodyPr/>
                    <a:lstStyle/>
                    <a:p>
                      <a:pPr algn="ctr">
                        <a:lnSpc>
                          <a:spcPct val="115000"/>
                        </a:lnSpc>
                        <a:spcAft>
                          <a:spcPts val="0"/>
                        </a:spcAft>
                      </a:pPr>
                      <a:r>
                        <a:rPr lang="ru-RU" sz="1200" b="1" kern="50">
                          <a:latin typeface="Times New Roman"/>
                          <a:ea typeface="Andale Sans UI"/>
                          <a:cs typeface="Times New Roman"/>
                        </a:rPr>
                        <a:t>1,53</a:t>
                      </a:r>
                      <a:endParaRPr lang="ru-RU" sz="1200" kern="50">
                        <a:latin typeface="Times New Roman"/>
                        <a:ea typeface="Andale Sans UI"/>
                        <a:cs typeface="Times New Roman"/>
                      </a:endParaRPr>
                    </a:p>
                  </a:txBody>
                  <a:tcPr marL="34925" marR="34925" marT="34925" marB="34925"/>
                </a:tc>
                <a:tc>
                  <a:txBody>
                    <a:bodyPr/>
                    <a:lstStyle/>
                    <a:p>
                      <a:pPr algn="ctr">
                        <a:lnSpc>
                          <a:spcPct val="115000"/>
                        </a:lnSpc>
                        <a:spcAft>
                          <a:spcPts val="0"/>
                        </a:spcAft>
                      </a:pPr>
                      <a:r>
                        <a:rPr lang="ru-RU" sz="1200" b="1" kern="50">
                          <a:latin typeface="Times New Roman"/>
                          <a:ea typeface="Andale Sans UI"/>
                          <a:cs typeface="Times New Roman"/>
                        </a:rPr>
                        <a:t>4,89</a:t>
                      </a:r>
                      <a:endParaRPr lang="ru-RU" sz="1200" kern="50">
                        <a:latin typeface="Times New Roman"/>
                        <a:ea typeface="Andale Sans UI"/>
                        <a:cs typeface="Times New Roman"/>
                      </a:endParaRPr>
                    </a:p>
                  </a:txBody>
                  <a:tcPr marL="34925" marR="34925" marT="34925" marB="34925"/>
                </a:tc>
                <a:tc>
                  <a:txBody>
                    <a:bodyPr/>
                    <a:lstStyle/>
                    <a:p>
                      <a:pPr algn="ctr">
                        <a:lnSpc>
                          <a:spcPct val="115000"/>
                        </a:lnSpc>
                        <a:spcAft>
                          <a:spcPts val="0"/>
                        </a:spcAft>
                      </a:pPr>
                      <a:r>
                        <a:rPr lang="ru-RU" sz="1200" b="1" kern="50" dirty="0">
                          <a:latin typeface="Times New Roman"/>
                          <a:ea typeface="Andale Sans UI"/>
                          <a:cs typeface="Times New Roman"/>
                        </a:rPr>
                        <a:t>74</a:t>
                      </a:r>
                      <a:endParaRPr lang="ru-RU" sz="1200" kern="50" dirty="0">
                        <a:latin typeface="Times New Roman"/>
                        <a:ea typeface="Andale Sans UI"/>
                        <a:cs typeface="Times New Roman"/>
                      </a:endParaRPr>
                    </a:p>
                  </a:txBody>
                  <a:tcPr marL="34925" marR="34925" marT="34925" marB="34925"/>
                </a:tc>
                <a:extLst>
                  <a:ext uri="{0D108BD9-81ED-4DB2-BD59-A6C34878D82A}">
                    <a16:rowId xmlns:a16="http://schemas.microsoft.com/office/drawing/2014/main" val="1000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a:xfrm>
            <a:off x="457200" y="188640"/>
            <a:ext cx="8229600" cy="648072"/>
          </a:xfrm>
        </p:spPr>
        <p:txBody>
          <a:bodyPr/>
          <a:lstStyle/>
          <a:p>
            <a:br>
              <a:rPr lang="ru-RU" sz="1800" b="1" dirty="0">
                <a:solidFill>
                  <a:schemeClr val="hlink"/>
                </a:solidFill>
              </a:rPr>
            </a:br>
            <a:r>
              <a:rPr lang="ru-RU" sz="1600" b="1" dirty="0">
                <a:solidFill>
                  <a:schemeClr val="tx2"/>
                </a:solidFill>
              </a:rPr>
              <a:t>Прочностные характеристики силумина АК5М после термообработки </a:t>
            </a:r>
            <a:br>
              <a:rPr lang="ru-RU" sz="1600" b="1" dirty="0">
                <a:solidFill>
                  <a:schemeClr val="tx2"/>
                </a:solidFill>
              </a:rPr>
            </a:br>
            <a:r>
              <a:rPr lang="ru-RU" sz="1600" b="1" dirty="0">
                <a:solidFill>
                  <a:schemeClr val="tx2"/>
                </a:solidFill>
              </a:rPr>
              <a:t>с применением </a:t>
            </a:r>
            <a:r>
              <a:rPr lang="ru-RU" sz="1600" b="1" dirty="0" err="1">
                <a:solidFill>
                  <a:schemeClr val="tx2"/>
                </a:solidFill>
              </a:rPr>
              <a:t>СВМ-генератора</a:t>
            </a:r>
            <a:r>
              <a:rPr lang="ru-RU" sz="1800" b="1" dirty="0">
                <a:solidFill>
                  <a:schemeClr val="hlink"/>
                </a:solidFill>
              </a:rPr>
              <a:t>.</a:t>
            </a:r>
            <a:r>
              <a:rPr lang="ru-RU" sz="4000" dirty="0"/>
              <a:t> </a:t>
            </a:r>
          </a:p>
        </p:txBody>
      </p:sp>
      <p:pic>
        <p:nvPicPr>
          <p:cNvPr id="56324" name="Рисунок 0" descr="АК5М_3кв.jpg"/>
          <p:cNvPicPr>
            <a:picLocks noGrp="1" noChangeAspect="1" noChangeArrowheads="1"/>
          </p:cNvPicPr>
          <p:nvPr>
            <p:ph type="body" idx="1"/>
          </p:nvPr>
        </p:nvPicPr>
        <p:blipFill>
          <a:blip r:embed="rId2" cstate="print"/>
          <a:srcRect/>
          <a:stretch>
            <a:fillRect/>
          </a:stretch>
        </p:blipFill>
        <p:spPr>
          <a:xfrm>
            <a:off x="2143987" y="980728"/>
            <a:ext cx="5091838" cy="5688360"/>
          </a:xfrm>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a:xfrm>
            <a:off x="457200" y="274638"/>
            <a:ext cx="8229600" cy="706437"/>
          </a:xfrm>
        </p:spPr>
        <p:txBody>
          <a:bodyPr/>
          <a:lstStyle/>
          <a:p>
            <a:r>
              <a:rPr lang="ru-RU" sz="2400" b="1" dirty="0">
                <a:solidFill>
                  <a:schemeClr val="tx2"/>
                </a:solidFill>
              </a:rPr>
              <a:t>Выводы по применению </a:t>
            </a:r>
            <a:r>
              <a:rPr lang="ru-RU" sz="2400" b="1" dirty="0" err="1">
                <a:solidFill>
                  <a:schemeClr val="tx2"/>
                </a:solidFill>
              </a:rPr>
              <a:t>СВМ-технологии</a:t>
            </a:r>
            <a:r>
              <a:rPr lang="ru-RU" sz="2400" b="1" dirty="0">
                <a:solidFill>
                  <a:schemeClr val="tx2"/>
                </a:solidFill>
              </a:rPr>
              <a:t> при  термообработке</a:t>
            </a:r>
            <a:r>
              <a:rPr lang="ru-RU" sz="4000" dirty="0">
                <a:solidFill>
                  <a:schemeClr val="tx2"/>
                </a:solidFill>
              </a:rPr>
              <a:t> </a:t>
            </a:r>
          </a:p>
        </p:txBody>
      </p:sp>
      <p:sp>
        <p:nvSpPr>
          <p:cNvPr id="57347" name="Rectangle 3"/>
          <p:cNvSpPr>
            <a:spLocks noGrp="1"/>
          </p:cNvSpPr>
          <p:nvPr>
            <p:ph type="body" idx="1"/>
          </p:nvPr>
        </p:nvSpPr>
        <p:spPr>
          <a:xfrm>
            <a:off x="457200" y="1125538"/>
            <a:ext cx="8229600" cy="5399087"/>
          </a:xfrm>
        </p:spPr>
        <p:txBody>
          <a:bodyPr/>
          <a:lstStyle/>
          <a:p>
            <a:pPr algn="just">
              <a:lnSpc>
                <a:spcPct val="80000"/>
              </a:lnSpc>
              <a:buFont typeface="Arial" charset="0"/>
              <a:buNone/>
            </a:pPr>
            <a:r>
              <a:rPr lang="ru-RU" sz="2000"/>
              <a:t>             </a:t>
            </a:r>
            <a:r>
              <a:rPr lang="ru-RU" sz="2200">
                <a:solidFill>
                  <a:schemeClr val="accent1"/>
                </a:solidFill>
              </a:rPr>
              <a:t>По результатам работ можно сделать вывод, что металл, обработанный СВМ-генератором во время нагрева под закалку, отпуска или отжига, меняет свои свойства точно так же, как и при литье. </a:t>
            </a:r>
          </a:p>
          <a:p>
            <a:pPr algn="just">
              <a:lnSpc>
                <a:spcPct val="80000"/>
              </a:lnSpc>
              <a:buFont typeface="Arial" charset="0"/>
              <a:buNone/>
            </a:pPr>
            <a:r>
              <a:rPr lang="ru-RU" sz="2200">
                <a:solidFill>
                  <a:schemeClr val="accent1"/>
                </a:solidFill>
              </a:rPr>
              <a:t>             Это открывает множество новых направлений использования СВМ-технологии:</a:t>
            </a:r>
          </a:p>
          <a:p>
            <a:pPr algn="just">
              <a:lnSpc>
                <a:spcPct val="80000"/>
              </a:lnSpc>
            </a:pPr>
            <a:r>
              <a:rPr lang="ru-RU" sz="2200">
                <a:solidFill>
                  <a:schemeClr val="accent1"/>
                </a:solidFill>
              </a:rPr>
              <a:t>Восстановление механических свойств (с улучшением качества) деталей, забракованных по сроку изготовления.</a:t>
            </a:r>
          </a:p>
          <a:p>
            <a:pPr algn="just">
              <a:lnSpc>
                <a:spcPct val="80000"/>
              </a:lnSpc>
            </a:pPr>
            <a:r>
              <a:rPr lang="ru-RU" sz="2200">
                <a:solidFill>
                  <a:schemeClr val="accent1"/>
                </a:solidFill>
              </a:rPr>
              <a:t>Повышение механических свойств деталей, забракованных по снижению требуемых характеристик.</a:t>
            </a:r>
          </a:p>
          <a:p>
            <a:pPr algn="just">
              <a:lnSpc>
                <a:spcPct val="80000"/>
              </a:lnSpc>
            </a:pPr>
            <a:r>
              <a:rPr lang="ru-RU" sz="2200">
                <a:solidFill>
                  <a:schemeClr val="accent1"/>
                </a:solidFill>
              </a:rPr>
              <a:t>Повысить качество новых запчастей на складах, ещё не переданных в производство.</a:t>
            </a:r>
          </a:p>
          <a:p>
            <a:pPr algn="just">
              <a:lnSpc>
                <a:spcPct val="80000"/>
              </a:lnSpc>
            </a:pPr>
            <a:r>
              <a:rPr lang="ru-RU" sz="2200">
                <a:solidFill>
                  <a:schemeClr val="accent1"/>
                </a:solidFill>
              </a:rPr>
              <a:t>Восстановление свойств длинномерных изделии, например нефтяных штанг, ж/д рельсов с СВМ-обработкой при ТВЧ-нагреве.</a:t>
            </a:r>
          </a:p>
          <a:p>
            <a:pPr algn="just">
              <a:lnSpc>
                <a:spcPct val="80000"/>
              </a:lnSpc>
            </a:pPr>
            <a:r>
              <a:rPr lang="ru-RU" sz="2200">
                <a:solidFill>
                  <a:schemeClr val="accent1"/>
                </a:solidFill>
              </a:rPr>
              <a:t>Проводить термообработку заготовок совместно с обработкой СВМ-генератором, для повышения механических свойств изделия.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913"/>
            <a:ext cx="8229600" cy="503237"/>
          </a:xfrm>
        </p:spPr>
        <p:txBody>
          <a:bodyPr rtlCol="0">
            <a:normAutofit fontScale="90000"/>
          </a:bodyPr>
          <a:lstStyle/>
          <a:p>
            <a:pPr fontAlgn="auto">
              <a:spcAft>
                <a:spcPts val="0"/>
              </a:spcAft>
              <a:defRPr/>
            </a:pPr>
            <a:r>
              <a:rPr lang="ru-RU" sz="1800" b="1" dirty="0">
                <a:solidFill>
                  <a:srgbClr val="002060"/>
                </a:solidFill>
              </a:rPr>
              <a:t>ПЕРСПЕКТИВЫ ПРИМЕНЕНИЯ </a:t>
            </a:r>
            <a:r>
              <a:rPr lang="ru-RU" sz="1800" b="1" dirty="0" err="1">
                <a:solidFill>
                  <a:srgbClr val="002060"/>
                </a:solidFill>
              </a:rPr>
              <a:t>СВМ-технологии</a:t>
            </a:r>
            <a:br>
              <a:rPr lang="ru-RU" sz="1800" dirty="0">
                <a:solidFill>
                  <a:srgbClr val="002060"/>
                </a:solidFill>
              </a:rPr>
            </a:br>
            <a:endParaRPr lang="ru-RU" sz="1800" dirty="0">
              <a:solidFill>
                <a:srgbClr val="002060"/>
              </a:solidFill>
            </a:endParaRPr>
          </a:p>
        </p:txBody>
      </p:sp>
      <p:sp>
        <p:nvSpPr>
          <p:cNvPr id="31746" name="Содержимое 2"/>
          <p:cNvSpPr>
            <a:spLocks noGrp="1"/>
          </p:cNvSpPr>
          <p:nvPr>
            <p:ph idx="1"/>
          </p:nvPr>
        </p:nvSpPr>
        <p:spPr>
          <a:xfrm>
            <a:off x="457200" y="765175"/>
            <a:ext cx="8229600" cy="5688013"/>
          </a:xfrm>
        </p:spPr>
        <p:txBody>
          <a:bodyPr/>
          <a:lstStyle/>
          <a:p>
            <a:r>
              <a:rPr lang="ru-RU" sz="1600" b="1">
                <a:solidFill>
                  <a:srgbClr val="0070C0"/>
                </a:solidFill>
              </a:rPr>
              <a:t>- получать материалы с заданными свойствами;</a:t>
            </a:r>
            <a:endParaRPr lang="ru-RU" sz="1600">
              <a:solidFill>
                <a:srgbClr val="0070C0"/>
              </a:solidFill>
            </a:endParaRPr>
          </a:p>
          <a:p>
            <a:r>
              <a:rPr lang="ru-RU" sz="1600" b="1">
                <a:solidFill>
                  <a:srgbClr val="0070C0"/>
                </a:solidFill>
              </a:rPr>
              <a:t>- существенно снизить потребность в дорогостоящих легирующих добавках для изготовления сталей и сплавов; </a:t>
            </a:r>
          </a:p>
          <a:p>
            <a:r>
              <a:rPr lang="ru-RU" sz="1600" b="1">
                <a:solidFill>
                  <a:srgbClr val="0070C0"/>
                </a:solidFill>
              </a:rPr>
              <a:t>- увеличить сроки живучести  авиационных лопаток в 2-3раза;</a:t>
            </a:r>
            <a:endParaRPr lang="ru-RU" sz="1600">
              <a:solidFill>
                <a:srgbClr val="0070C0"/>
              </a:solidFill>
            </a:endParaRPr>
          </a:p>
          <a:p>
            <a:r>
              <a:rPr lang="ru-RU" sz="1600" b="1">
                <a:solidFill>
                  <a:srgbClr val="0070C0"/>
                </a:solidFill>
              </a:rPr>
              <a:t>- увеличить  выпуск хладостойких конструкционных сталей для нужд строительства в северных широтах;</a:t>
            </a:r>
            <a:endParaRPr lang="ru-RU" sz="1600">
              <a:solidFill>
                <a:srgbClr val="0070C0"/>
              </a:solidFill>
            </a:endParaRPr>
          </a:p>
          <a:p>
            <a:r>
              <a:rPr lang="ru-RU" sz="1600" b="1">
                <a:solidFill>
                  <a:srgbClr val="0070C0"/>
                </a:solidFill>
              </a:rPr>
              <a:t>- решить задачу возврата в строй запчастей, превысивших срок хранения, путем СВМ-обработки во время нагрева под закалку или нормализации.</a:t>
            </a:r>
            <a:endParaRPr lang="ru-RU" sz="1600">
              <a:solidFill>
                <a:srgbClr val="0070C0"/>
              </a:solidFill>
            </a:endParaRPr>
          </a:p>
          <a:p>
            <a:r>
              <a:rPr lang="ru-RU" sz="1600" b="1">
                <a:solidFill>
                  <a:srgbClr val="0070C0"/>
                </a:solidFill>
              </a:rPr>
              <a:t>-  снизить массу конструкций космических аппаратов, самолётов, кораблей,  и увеличить их полезную нагрузку;</a:t>
            </a:r>
          </a:p>
          <a:p>
            <a:r>
              <a:rPr lang="ru-RU" sz="1600" b="1">
                <a:solidFill>
                  <a:srgbClr val="0070C0"/>
                </a:solidFill>
              </a:rPr>
              <a:t>-  вернуть былое качество артиллерийских стволов и даже превысить его;</a:t>
            </a:r>
          </a:p>
          <a:p>
            <a:r>
              <a:rPr lang="ru-RU" sz="1600" b="1">
                <a:solidFill>
                  <a:srgbClr val="0070C0"/>
                </a:solidFill>
              </a:rPr>
              <a:t>- увеличить стойкость корпусов летательных аппаратов к воздействию температуры и  радиации;</a:t>
            </a:r>
          </a:p>
          <a:p>
            <a:pPr>
              <a:lnSpc>
                <a:spcPct val="110000"/>
              </a:lnSpc>
            </a:pPr>
            <a:r>
              <a:rPr lang="ru-RU" sz="1600" b="1">
                <a:solidFill>
                  <a:srgbClr val="0070C0"/>
                </a:solidFill>
              </a:rPr>
              <a:t>- получение рельсовой стали с минимальным коэффициентом термического расширения (для применения на высокоскоростных магистралях) и т. д.</a:t>
            </a:r>
          </a:p>
          <a:p>
            <a:r>
              <a:rPr lang="ru-RU" sz="1600" b="1">
                <a:solidFill>
                  <a:srgbClr val="0070C0"/>
                </a:solidFill>
              </a:rPr>
              <a:t>- решить задачу импортозамещения в производстве связующих для композитов, получая смолы российского производства с параметрами химической, тепло- и термостойкости равными или выше импортных аналогов, но дешевле по себестоимости.</a:t>
            </a:r>
          </a:p>
          <a:p>
            <a:endParaRPr lang="ru-R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a:xfrm>
            <a:off x="467544" y="188641"/>
            <a:ext cx="8229600" cy="432048"/>
          </a:xfrm>
        </p:spPr>
        <p:txBody>
          <a:bodyPr/>
          <a:lstStyle/>
          <a:p>
            <a:r>
              <a:rPr lang="ru-RU" sz="2000" b="1" dirty="0">
                <a:solidFill>
                  <a:schemeClr val="tx2"/>
                </a:solidFill>
              </a:rPr>
              <a:t>Перечень заводов и институтов, где проводились работы.</a:t>
            </a:r>
            <a:r>
              <a:rPr lang="ru-RU" sz="4000" dirty="0">
                <a:solidFill>
                  <a:schemeClr val="tx2"/>
                </a:solidFill>
              </a:rPr>
              <a:t> </a:t>
            </a:r>
          </a:p>
        </p:txBody>
      </p:sp>
      <p:sp>
        <p:nvSpPr>
          <p:cNvPr id="58371" name="Rectangle 3"/>
          <p:cNvSpPr>
            <a:spLocks noGrp="1"/>
          </p:cNvSpPr>
          <p:nvPr>
            <p:ph type="body" idx="1"/>
          </p:nvPr>
        </p:nvSpPr>
        <p:spPr>
          <a:xfrm>
            <a:off x="468313" y="692696"/>
            <a:ext cx="8229600" cy="6049417"/>
          </a:xfrm>
        </p:spPr>
        <p:txBody>
          <a:bodyPr/>
          <a:lstStyle/>
          <a:p>
            <a:pPr>
              <a:lnSpc>
                <a:spcPct val="80000"/>
              </a:lnSpc>
              <a:buFont typeface="Arial" charset="0"/>
              <a:buNone/>
            </a:pPr>
            <a:r>
              <a:rPr lang="ru-RU" sz="1300" b="1" dirty="0">
                <a:solidFill>
                  <a:schemeClr val="tx2">
                    <a:lumMod val="60000"/>
                    <a:lumOff val="40000"/>
                  </a:schemeClr>
                </a:solidFill>
              </a:rPr>
              <a:t>          Перечень заводов и институтов, где проводились исследования:</a:t>
            </a:r>
            <a:endParaRPr lang="ru-RU" sz="1300" dirty="0">
              <a:solidFill>
                <a:schemeClr val="tx2">
                  <a:lumMod val="60000"/>
                  <a:lumOff val="40000"/>
                </a:schemeClr>
              </a:solidFill>
            </a:endParaRPr>
          </a:p>
          <a:p>
            <a:pPr>
              <a:lnSpc>
                <a:spcPct val="80000"/>
              </a:lnSpc>
            </a:pPr>
            <a:r>
              <a:rPr lang="ru-RU" sz="1300" dirty="0">
                <a:solidFill>
                  <a:schemeClr val="tx2">
                    <a:lumMod val="60000"/>
                    <a:lumOff val="40000"/>
                  </a:schemeClr>
                </a:solidFill>
              </a:rPr>
              <a:t>Металлургической отрасли: </a:t>
            </a:r>
          </a:p>
          <a:p>
            <a:pPr>
              <a:lnSpc>
                <a:spcPct val="80000"/>
              </a:lnSpc>
            </a:pPr>
            <a:r>
              <a:rPr lang="ru-RU" sz="1300" dirty="0">
                <a:solidFill>
                  <a:schemeClr val="tx2">
                    <a:lumMod val="60000"/>
                    <a:lumOff val="40000"/>
                  </a:schemeClr>
                </a:solidFill>
              </a:rPr>
              <a:t>ОАО «</a:t>
            </a:r>
            <a:r>
              <a:rPr lang="ru-RU" sz="1300" dirty="0" err="1">
                <a:solidFill>
                  <a:schemeClr val="tx2">
                    <a:lumMod val="60000"/>
                    <a:lumOff val="40000"/>
                  </a:schemeClr>
                </a:solidFill>
              </a:rPr>
              <a:t>Мотовилихинские</a:t>
            </a:r>
            <a:r>
              <a:rPr lang="ru-RU" sz="1300" dirty="0">
                <a:solidFill>
                  <a:schemeClr val="tx2">
                    <a:lumMod val="60000"/>
                    <a:lumOff val="40000"/>
                  </a:schemeClr>
                </a:solidFill>
              </a:rPr>
              <a:t> заводы», г.Пермь </a:t>
            </a:r>
          </a:p>
          <a:p>
            <a:pPr>
              <a:lnSpc>
                <a:spcPct val="80000"/>
              </a:lnSpc>
            </a:pPr>
            <a:r>
              <a:rPr lang="ru-RU" sz="1300" dirty="0">
                <a:solidFill>
                  <a:schemeClr val="tx2">
                    <a:lumMod val="60000"/>
                    <a:lumOff val="40000"/>
                  </a:schemeClr>
                </a:solidFill>
              </a:rPr>
              <a:t>ОАО «МК ОРМЕТО-ЮУМЗ», г.Орск </a:t>
            </a:r>
          </a:p>
          <a:p>
            <a:pPr>
              <a:lnSpc>
                <a:spcPct val="80000"/>
              </a:lnSpc>
            </a:pPr>
            <a:r>
              <a:rPr lang="ru-RU" sz="1300" dirty="0">
                <a:solidFill>
                  <a:schemeClr val="tx2">
                    <a:lumMod val="60000"/>
                    <a:lumOff val="40000"/>
                  </a:schemeClr>
                </a:solidFill>
              </a:rPr>
              <a:t>ОАО «</a:t>
            </a:r>
            <a:r>
              <a:rPr lang="ru-RU" sz="1300" dirty="0" err="1">
                <a:solidFill>
                  <a:schemeClr val="tx2">
                    <a:lumMod val="60000"/>
                    <a:lumOff val="40000"/>
                  </a:schemeClr>
                </a:solidFill>
              </a:rPr>
              <a:t>Тулачермет</a:t>
            </a:r>
            <a:r>
              <a:rPr lang="ru-RU" sz="1300" dirty="0">
                <a:solidFill>
                  <a:schemeClr val="tx2">
                    <a:lumMod val="60000"/>
                    <a:lumOff val="40000"/>
                  </a:schemeClr>
                </a:solidFill>
              </a:rPr>
              <a:t>», г.Тула </a:t>
            </a:r>
          </a:p>
          <a:p>
            <a:pPr>
              <a:lnSpc>
                <a:spcPct val="80000"/>
              </a:lnSpc>
            </a:pPr>
            <a:r>
              <a:rPr lang="ru-RU" sz="1300" dirty="0">
                <a:solidFill>
                  <a:schemeClr val="tx2">
                    <a:lumMod val="60000"/>
                    <a:lumOff val="40000"/>
                  </a:schemeClr>
                </a:solidFill>
              </a:rPr>
              <a:t>ОАО «Северский трубный завод», г.Полевской</a:t>
            </a:r>
          </a:p>
          <a:p>
            <a:pPr>
              <a:lnSpc>
                <a:spcPct val="80000"/>
              </a:lnSpc>
            </a:pPr>
            <a:r>
              <a:rPr lang="ru-RU" sz="1300" dirty="0">
                <a:solidFill>
                  <a:schemeClr val="tx2">
                    <a:lumMod val="60000"/>
                    <a:lumOff val="40000"/>
                  </a:schemeClr>
                </a:solidFill>
              </a:rPr>
              <a:t>ОАО «</a:t>
            </a:r>
            <a:r>
              <a:rPr lang="ru-RU" sz="1300" dirty="0" err="1">
                <a:solidFill>
                  <a:schemeClr val="tx2">
                    <a:lumMod val="60000"/>
                    <a:lumOff val="40000"/>
                  </a:schemeClr>
                </a:solidFill>
              </a:rPr>
              <a:t>Уралмаш</a:t>
            </a:r>
            <a:r>
              <a:rPr lang="ru-RU" sz="1300" dirty="0">
                <a:solidFill>
                  <a:schemeClr val="tx2">
                    <a:lumMod val="60000"/>
                    <a:lumOff val="40000"/>
                  </a:schemeClr>
                </a:solidFill>
              </a:rPr>
              <a:t>», г.Екатеринбург</a:t>
            </a:r>
          </a:p>
          <a:p>
            <a:pPr>
              <a:lnSpc>
                <a:spcPct val="80000"/>
              </a:lnSpc>
            </a:pPr>
            <a:r>
              <a:rPr lang="ru-RU" sz="1300" dirty="0">
                <a:solidFill>
                  <a:schemeClr val="tx2">
                    <a:lumMod val="60000"/>
                    <a:lumOff val="40000"/>
                  </a:schemeClr>
                </a:solidFill>
              </a:rPr>
              <a:t>ОАО НЛМК, г.Липецк</a:t>
            </a:r>
          </a:p>
          <a:p>
            <a:pPr>
              <a:lnSpc>
                <a:spcPct val="80000"/>
              </a:lnSpc>
            </a:pPr>
            <a:r>
              <a:rPr lang="ru-RU" sz="1300" dirty="0">
                <a:solidFill>
                  <a:schemeClr val="tx2">
                    <a:lumMod val="60000"/>
                    <a:lumOff val="40000"/>
                  </a:schemeClr>
                </a:solidFill>
              </a:rPr>
              <a:t>ПАО ММК, г.Магнитогорск</a:t>
            </a:r>
          </a:p>
          <a:p>
            <a:pPr>
              <a:lnSpc>
                <a:spcPct val="80000"/>
              </a:lnSpc>
            </a:pPr>
            <a:r>
              <a:rPr lang="ru-RU" sz="1300" dirty="0">
                <a:solidFill>
                  <a:schemeClr val="tx2">
                    <a:lumMod val="60000"/>
                    <a:lumOff val="40000"/>
                  </a:schemeClr>
                </a:solidFill>
              </a:rPr>
              <a:t>ПЗЦМ, г.Пермь</a:t>
            </a:r>
          </a:p>
          <a:p>
            <a:pPr>
              <a:lnSpc>
                <a:spcPct val="80000"/>
              </a:lnSpc>
            </a:pPr>
            <a:r>
              <a:rPr lang="ru-RU" sz="1300" dirty="0">
                <a:solidFill>
                  <a:schemeClr val="tx2">
                    <a:lumMod val="60000"/>
                    <a:lumOff val="40000"/>
                  </a:schemeClr>
                </a:solidFill>
              </a:rPr>
              <a:t>ООО  «ЗКЗ», г.Омск</a:t>
            </a:r>
          </a:p>
          <a:p>
            <a:pPr>
              <a:lnSpc>
                <a:spcPct val="80000"/>
              </a:lnSpc>
            </a:pPr>
            <a:r>
              <a:rPr lang="ru-RU" sz="1300" dirty="0" err="1">
                <a:solidFill>
                  <a:schemeClr val="tx2">
                    <a:lumMod val="60000"/>
                    <a:lumOff val="40000"/>
                  </a:schemeClr>
                </a:solidFill>
              </a:rPr>
              <a:t>Арселор-Миттал</a:t>
            </a:r>
            <a:r>
              <a:rPr lang="ru-RU" sz="1300" dirty="0">
                <a:solidFill>
                  <a:schemeClr val="tx2">
                    <a:lumMod val="60000"/>
                    <a:lumOff val="40000"/>
                  </a:schemeClr>
                </a:solidFill>
              </a:rPr>
              <a:t>, г. Кривой Рог, Украина</a:t>
            </a:r>
            <a:endParaRPr lang="en-US" sz="1300" dirty="0">
              <a:solidFill>
                <a:schemeClr val="tx2">
                  <a:lumMod val="60000"/>
                  <a:lumOff val="40000"/>
                </a:schemeClr>
              </a:solidFill>
            </a:endParaRPr>
          </a:p>
          <a:p>
            <a:pPr>
              <a:lnSpc>
                <a:spcPct val="80000"/>
              </a:lnSpc>
            </a:pPr>
            <a:r>
              <a:rPr lang="en-US" sz="1300" dirty="0">
                <a:solidFill>
                  <a:schemeClr val="tx2">
                    <a:lumMod val="60000"/>
                    <a:lumOff val="40000"/>
                  </a:schemeClr>
                </a:solidFill>
              </a:rPr>
              <a:t>Metallurgical plant, Konya, Turkey</a:t>
            </a:r>
          </a:p>
          <a:p>
            <a:pPr>
              <a:lnSpc>
                <a:spcPct val="80000"/>
              </a:lnSpc>
            </a:pPr>
            <a:r>
              <a:rPr lang="en-US" sz="1300" dirty="0">
                <a:solidFill>
                  <a:schemeClr val="tx2">
                    <a:lumMod val="60000"/>
                    <a:lumOff val="40000"/>
                  </a:schemeClr>
                </a:solidFill>
              </a:rPr>
              <a:t>ThyssenKrupp Steel AG, </a:t>
            </a:r>
            <a:r>
              <a:rPr lang="en-US" sz="1300" dirty="0" err="1">
                <a:solidFill>
                  <a:schemeClr val="tx2">
                    <a:lumMod val="60000"/>
                    <a:lumOff val="40000"/>
                  </a:schemeClr>
                </a:solidFill>
              </a:rPr>
              <a:t>Dortmund,Germany</a:t>
            </a:r>
            <a:endParaRPr lang="ru-RU" sz="1300" dirty="0">
              <a:solidFill>
                <a:schemeClr val="tx2">
                  <a:lumMod val="60000"/>
                  <a:lumOff val="40000"/>
                </a:schemeClr>
              </a:solidFill>
            </a:endParaRPr>
          </a:p>
          <a:p>
            <a:pPr>
              <a:lnSpc>
                <a:spcPct val="80000"/>
              </a:lnSpc>
            </a:pPr>
            <a:r>
              <a:rPr lang="ru-RU" sz="1300" dirty="0">
                <a:solidFill>
                  <a:schemeClr val="tx2">
                    <a:lumMod val="60000"/>
                    <a:lumOff val="40000"/>
                  </a:schemeClr>
                </a:solidFill>
              </a:rPr>
              <a:t>На предприятиях ВПК: </a:t>
            </a:r>
          </a:p>
          <a:p>
            <a:pPr>
              <a:lnSpc>
                <a:spcPct val="80000"/>
              </a:lnSpc>
            </a:pPr>
            <a:r>
              <a:rPr lang="ru-RU" sz="1300" dirty="0">
                <a:solidFill>
                  <a:schemeClr val="tx2">
                    <a:lumMod val="60000"/>
                    <a:lumOff val="40000"/>
                  </a:schemeClr>
                </a:solidFill>
              </a:rPr>
              <a:t>ОАО «Авиадвигатель», г.Пермь </a:t>
            </a:r>
          </a:p>
          <a:p>
            <a:pPr>
              <a:lnSpc>
                <a:spcPct val="80000"/>
              </a:lnSpc>
            </a:pPr>
            <a:r>
              <a:rPr lang="ru-RU" sz="1300" b="1" dirty="0">
                <a:solidFill>
                  <a:schemeClr val="tx2">
                    <a:lumMod val="60000"/>
                    <a:lumOff val="40000"/>
                  </a:schemeClr>
                </a:solidFill>
              </a:rPr>
              <a:t>ПАО ПНППК, г.Пермь</a:t>
            </a:r>
          </a:p>
          <a:p>
            <a:pPr>
              <a:lnSpc>
                <a:spcPct val="80000"/>
              </a:lnSpc>
            </a:pPr>
            <a:r>
              <a:rPr lang="ru-RU" sz="1300" b="1" dirty="0">
                <a:solidFill>
                  <a:schemeClr val="tx2">
                    <a:lumMod val="60000"/>
                    <a:lumOff val="40000"/>
                  </a:schemeClr>
                </a:solidFill>
              </a:rPr>
              <a:t>АО ПЗ «Машиностроитель, г.Пермь</a:t>
            </a:r>
            <a:r>
              <a:rPr lang="ru-RU" sz="1300" dirty="0">
                <a:solidFill>
                  <a:schemeClr val="tx2">
                    <a:lumMod val="60000"/>
                    <a:lumOff val="40000"/>
                  </a:schemeClr>
                </a:solidFill>
              </a:rPr>
              <a:t>  </a:t>
            </a:r>
          </a:p>
          <a:p>
            <a:pPr>
              <a:lnSpc>
                <a:spcPct val="80000"/>
              </a:lnSpc>
            </a:pPr>
            <a:r>
              <a:rPr lang="ru-RU" sz="1300" dirty="0">
                <a:solidFill>
                  <a:schemeClr val="tx2">
                    <a:lumMod val="60000"/>
                    <a:lumOff val="40000"/>
                  </a:schemeClr>
                </a:solidFill>
              </a:rPr>
              <a:t>ФГУП «Салют», г.Москва </a:t>
            </a:r>
          </a:p>
          <a:p>
            <a:pPr>
              <a:lnSpc>
                <a:spcPct val="80000"/>
              </a:lnSpc>
            </a:pPr>
            <a:r>
              <a:rPr lang="ru-RU" sz="1300" dirty="0">
                <a:solidFill>
                  <a:schemeClr val="tx2">
                    <a:lumMod val="60000"/>
                    <a:lumOff val="40000"/>
                  </a:schemeClr>
                </a:solidFill>
              </a:rPr>
              <a:t>ЦКБ им.Илюшина, г.Москва </a:t>
            </a:r>
          </a:p>
          <a:p>
            <a:pPr>
              <a:lnSpc>
                <a:spcPct val="80000"/>
              </a:lnSpc>
            </a:pPr>
            <a:r>
              <a:rPr lang="ru-RU" sz="1300" dirty="0">
                <a:solidFill>
                  <a:schemeClr val="tx2">
                    <a:lumMod val="60000"/>
                    <a:lumOff val="40000"/>
                  </a:schemeClr>
                </a:solidFill>
              </a:rPr>
              <a:t>ООО «</a:t>
            </a:r>
            <a:r>
              <a:rPr lang="ru-RU" sz="1300" dirty="0" err="1">
                <a:solidFill>
                  <a:schemeClr val="tx2">
                    <a:lumMod val="60000"/>
                    <a:lumOff val="40000"/>
                  </a:schemeClr>
                </a:solidFill>
              </a:rPr>
              <a:t>НовосибНИАТ</a:t>
            </a:r>
            <a:r>
              <a:rPr lang="ru-RU" sz="1300" dirty="0">
                <a:solidFill>
                  <a:schemeClr val="tx2">
                    <a:lumMod val="60000"/>
                    <a:lumOff val="40000"/>
                  </a:schemeClr>
                </a:solidFill>
              </a:rPr>
              <a:t>», г.Новосибирск </a:t>
            </a:r>
          </a:p>
          <a:p>
            <a:pPr>
              <a:lnSpc>
                <a:spcPct val="80000"/>
              </a:lnSpc>
              <a:buFont typeface="Arial" charset="0"/>
              <a:buNone/>
            </a:pPr>
            <a:r>
              <a:rPr lang="ru-RU" sz="1300" b="1" dirty="0">
                <a:solidFill>
                  <a:schemeClr val="tx2">
                    <a:lumMod val="60000"/>
                    <a:lumOff val="40000"/>
                  </a:schemeClr>
                </a:solidFill>
              </a:rPr>
              <a:t>          В научно-исследовательских учреждениях: </a:t>
            </a:r>
          </a:p>
          <a:p>
            <a:pPr>
              <a:lnSpc>
                <a:spcPct val="80000"/>
              </a:lnSpc>
            </a:pPr>
            <a:r>
              <a:rPr lang="ru-RU" sz="1300" dirty="0">
                <a:solidFill>
                  <a:schemeClr val="tx2">
                    <a:lumMod val="60000"/>
                    <a:lumOff val="40000"/>
                  </a:schemeClr>
                </a:solidFill>
              </a:rPr>
              <a:t>ЦНИИКМ «Прометей», г.С.-Петербург </a:t>
            </a:r>
          </a:p>
          <a:p>
            <a:pPr>
              <a:lnSpc>
                <a:spcPct val="80000"/>
              </a:lnSpc>
            </a:pPr>
            <a:r>
              <a:rPr lang="ru-RU" sz="1300" dirty="0">
                <a:solidFill>
                  <a:schemeClr val="tx2">
                    <a:lumMod val="60000"/>
                    <a:lumOff val="40000"/>
                  </a:schemeClr>
                </a:solidFill>
              </a:rPr>
              <a:t>ЦНИИТМАШ, г.Москва </a:t>
            </a:r>
          </a:p>
          <a:p>
            <a:pPr>
              <a:lnSpc>
                <a:spcPct val="80000"/>
              </a:lnSpc>
            </a:pPr>
            <a:r>
              <a:rPr lang="ru-RU" sz="1300" dirty="0">
                <a:solidFill>
                  <a:schemeClr val="tx2">
                    <a:lumMod val="60000"/>
                    <a:lumOff val="40000"/>
                  </a:schemeClr>
                </a:solidFill>
              </a:rPr>
              <a:t>ВИЛС, г.Москва</a:t>
            </a:r>
          </a:p>
          <a:p>
            <a:pPr>
              <a:lnSpc>
                <a:spcPct val="80000"/>
              </a:lnSpc>
            </a:pPr>
            <a:r>
              <a:rPr lang="ru-RU" sz="1300" dirty="0">
                <a:solidFill>
                  <a:schemeClr val="tx2">
                    <a:lumMod val="60000"/>
                    <a:lumOff val="40000"/>
                  </a:schemeClr>
                </a:solidFill>
              </a:rPr>
              <a:t>ВИАМ, г.Москва</a:t>
            </a:r>
          </a:p>
          <a:p>
            <a:pPr>
              <a:lnSpc>
                <a:spcPct val="80000"/>
              </a:lnSpc>
            </a:pPr>
            <a:r>
              <a:rPr lang="ru-RU" sz="1300" dirty="0">
                <a:solidFill>
                  <a:schemeClr val="tx2">
                    <a:lumMod val="60000"/>
                    <a:lumOff val="40000"/>
                  </a:schemeClr>
                </a:solidFill>
              </a:rPr>
              <a:t>Физико-технический институт </a:t>
            </a:r>
            <a:r>
              <a:rPr lang="ru-RU" sz="1300" dirty="0" err="1">
                <a:solidFill>
                  <a:schemeClr val="tx2">
                    <a:lumMod val="60000"/>
                    <a:lumOff val="40000"/>
                  </a:schemeClr>
                </a:solidFill>
              </a:rPr>
              <a:t>УрО</a:t>
            </a:r>
            <a:r>
              <a:rPr lang="ru-RU" sz="1300" dirty="0">
                <a:solidFill>
                  <a:schemeClr val="tx2">
                    <a:lumMod val="60000"/>
                    <a:lumOff val="40000"/>
                  </a:schemeClr>
                </a:solidFill>
              </a:rPr>
              <a:t> РАН, г.Ижевск </a:t>
            </a:r>
          </a:p>
          <a:p>
            <a:pPr>
              <a:lnSpc>
                <a:spcPct val="80000"/>
              </a:lnSpc>
            </a:pPr>
            <a:r>
              <a:rPr lang="ru-RU" sz="1300" dirty="0">
                <a:solidFill>
                  <a:schemeClr val="tx2">
                    <a:lumMod val="60000"/>
                    <a:lumOff val="40000"/>
                  </a:schemeClr>
                </a:solidFill>
              </a:rPr>
              <a:t>Научный центр порошкового материаловедения, г.Пермь</a:t>
            </a:r>
          </a:p>
          <a:p>
            <a:pPr>
              <a:lnSpc>
                <a:spcPct val="80000"/>
              </a:lnSpc>
            </a:pPr>
            <a:r>
              <a:rPr lang="ru-RU" sz="1300" dirty="0">
                <a:solidFill>
                  <a:schemeClr val="tx2">
                    <a:lumMod val="60000"/>
                    <a:lumOff val="40000"/>
                  </a:schemeClr>
                </a:solidFill>
              </a:rPr>
              <a:t>Уральский Государственный Лесотехнический университет, г.Екатеринбург</a:t>
            </a:r>
          </a:p>
          <a:p>
            <a:pPr>
              <a:lnSpc>
                <a:spcPct val="80000"/>
              </a:lnSpc>
            </a:pPr>
            <a:r>
              <a:rPr lang="ru-RU" sz="1300" dirty="0">
                <a:solidFill>
                  <a:schemeClr val="tx2">
                    <a:lumMod val="60000"/>
                    <a:lumOff val="40000"/>
                  </a:schemeClr>
                </a:solidFill>
              </a:rPr>
              <a:t>ОАО «Пермские полиэфиры», г.Пермь</a:t>
            </a:r>
          </a:p>
          <a:p>
            <a:pPr>
              <a:lnSpc>
                <a:spcPct val="80000"/>
              </a:lnSpc>
            </a:pPr>
            <a:r>
              <a:rPr lang="ru-RU" sz="1300" dirty="0">
                <a:solidFill>
                  <a:schemeClr val="tx2">
                    <a:lumMod val="60000"/>
                    <a:lumOff val="40000"/>
                  </a:schemeClr>
                </a:solidFill>
              </a:rPr>
              <a:t>ПГНИУ, г.Пермь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971550" y="333375"/>
            <a:ext cx="7715250" cy="407988"/>
          </a:xfrm>
        </p:spPr>
        <p:txBody>
          <a:bodyPr/>
          <a:lstStyle/>
          <a:p>
            <a:endParaRPr lang="ru-RU" sz="2000">
              <a:solidFill>
                <a:srgbClr val="002060"/>
              </a:solidFill>
            </a:endParaRPr>
          </a:p>
        </p:txBody>
      </p:sp>
      <p:pic>
        <p:nvPicPr>
          <p:cNvPr id="39938" name="Содержимое 3" descr="4.jpg"/>
          <p:cNvPicPr>
            <a:picLocks noGrp="1" noChangeAspect="1"/>
          </p:cNvPicPr>
          <p:nvPr>
            <p:ph idx="1"/>
          </p:nvPr>
        </p:nvPicPr>
        <p:blipFill>
          <a:blip r:embed="rId2" cstate="print"/>
          <a:srcRect/>
          <a:stretch>
            <a:fillRect/>
          </a:stretch>
        </p:blipFill>
        <p:spPr>
          <a:xfrm>
            <a:off x="779463" y="836613"/>
            <a:ext cx="7585075" cy="5688012"/>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Заголовок 6"/>
          <p:cNvSpPr>
            <a:spLocks noGrp="1"/>
          </p:cNvSpPr>
          <p:nvPr>
            <p:ph type="ctrTitle"/>
          </p:nvPr>
        </p:nvSpPr>
        <p:spPr>
          <a:xfrm>
            <a:off x="684213" y="836613"/>
            <a:ext cx="7772400" cy="1470025"/>
          </a:xfrm>
          <a:solidFill>
            <a:srgbClr val="702824"/>
          </a:solidFill>
        </p:spPr>
        <p:txBody>
          <a:bodyPr/>
          <a:lstStyle/>
          <a:p>
            <a:r>
              <a:rPr lang="ru-RU">
                <a:solidFill>
                  <a:schemeClr val="bg1"/>
                </a:solidFill>
              </a:rPr>
              <a:t>Контакты</a:t>
            </a:r>
          </a:p>
        </p:txBody>
      </p:sp>
      <p:sp>
        <p:nvSpPr>
          <p:cNvPr id="8" name="Подзаголовок 7"/>
          <p:cNvSpPr>
            <a:spLocks noGrp="1"/>
          </p:cNvSpPr>
          <p:nvPr>
            <p:ph type="subTitle" idx="1"/>
          </p:nvPr>
        </p:nvSpPr>
        <p:spPr>
          <a:xfrm>
            <a:off x="1547813" y="2492375"/>
            <a:ext cx="6400800" cy="2930525"/>
          </a:xfrm>
        </p:spPr>
        <p:txBody>
          <a:bodyPr rtlCol="0">
            <a:normAutofit fontScale="85000" lnSpcReduction="20000"/>
          </a:bodyPr>
          <a:lstStyle/>
          <a:p>
            <a:pPr fontAlgn="auto">
              <a:spcAft>
                <a:spcPts val="0"/>
              </a:spcAft>
              <a:buFont typeface="Arial" pitchFamily="34" charset="0"/>
              <a:buNone/>
              <a:defRPr/>
            </a:pPr>
            <a:r>
              <a:rPr lang="ru-RU" dirty="0" err="1">
                <a:solidFill>
                  <a:srgbClr val="0070C0"/>
                </a:solidFill>
              </a:rPr>
              <a:t>А.Е.Бояршинов</a:t>
            </a:r>
            <a:r>
              <a:rPr lang="ru-RU" dirty="0">
                <a:solidFill>
                  <a:srgbClr val="0070C0"/>
                </a:solidFill>
              </a:rPr>
              <a:t>, директор ООО «Агрегат»</a:t>
            </a:r>
          </a:p>
          <a:p>
            <a:pPr fontAlgn="auto">
              <a:spcAft>
                <a:spcPts val="0"/>
              </a:spcAft>
              <a:buFont typeface="Arial" pitchFamily="34" charset="0"/>
              <a:buNone/>
              <a:defRPr/>
            </a:pPr>
            <a:r>
              <a:rPr lang="ru-RU" dirty="0">
                <a:solidFill>
                  <a:srgbClr val="0070C0"/>
                </a:solidFill>
              </a:rPr>
              <a:t>Т. 8 </a:t>
            </a:r>
            <a:r>
              <a:rPr lang="en-US" dirty="0">
                <a:solidFill>
                  <a:srgbClr val="0070C0"/>
                </a:solidFill>
              </a:rPr>
              <a:t>982 49 33 887</a:t>
            </a:r>
            <a:endParaRPr lang="ru-RU" dirty="0">
              <a:solidFill>
                <a:srgbClr val="0070C0"/>
              </a:solidFill>
            </a:endParaRPr>
          </a:p>
          <a:p>
            <a:pPr fontAlgn="auto">
              <a:spcAft>
                <a:spcPts val="0"/>
              </a:spcAft>
              <a:buFont typeface="Arial" pitchFamily="34" charset="0"/>
              <a:buNone/>
              <a:defRPr/>
            </a:pPr>
            <a:endParaRPr lang="ru-RU" dirty="0">
              <a:solidFill>
                <a:srgbClr val="0070C0"/>
              </a:solidFill>
            </a:endParaRPr>
          </a:p>
          <a:p>
            <a:pPr fontAlgn="auto">
              <a:spcAft>
                <a:spcPts val="0"/>
              </a:spcAft>
              <a:buFont typeface="Arial" pitchFamily="34" charset="0"/>
              <a:buNone/>
              <a:defRPr/>
            </a:pPr>
            <a:endParaRPr lang="ru-RU" dirty="0">
              <a:solidFill>
                <a:srgbClr val="0070C0"/>
              </a:solidFill>
            </a:endParaRPr>
          </a:p>
          <a:p>
            <a:pPr fontAlgn="auto">
              <a:spcAft>
                <a:spcPts val="0"/>
              </a:spcAft>
              <a:buFont typeface="Arial" pitchFamily="34" charset="0"/>
              <a:buNone/>
              <a:defRPr/>
            </a:pPr>
            <a:r>
              <a:rPr lang="ru-RU" dirty="0">
                <a:solidFill>
                  <a:srgbClr val="0070C0"/>
                </a:solidFill>
              </a:rPr>
              <a:t> </a:t>
            </a:r>
          </a:p>
          <a:p>
            <a:pPr fontAlgn="auto">
              <a:spcAft>
                <a:spcPts val="0"/>
              </a:spcAft>
              <a:buFont typeface="Arial" pitchFamily="34" charset="0"/>
              <a:buNone/>
              <a:defRPr/>
            </a:pPr>
            <a:r>
              <a:rPr lang="en-US" u="sng" dirty="0" err="1">
                <a:solidFill>
                  <a:srgbClr val="00B050"/>
                </a:solidFill>
                <a:hlinkClick r:id="rId2"/>
              </a:rPr>
              <a:t>Svm</a:t>
            </a:r>
            <a:r>
              <a:rPr lang="en-US" u="sng" dirty="0">
                <a:solidFill>
                  <a:srgbClr val="00B050"/>
                </a:solidFill>
                <a:hlinkClick r:id="rId2"/>
              </a:rPr>
              <a:t>-perm</a:t>
            </a:r>
            <a:r>
              <a:rPr lang="ru-RU" u="sng" dirty="0">
                <a:solidFill>
                  <a:srgbClr val="00B050"/>
                </a:solidFill>
                <a:hlinkClick r:id="rId2"/>
              </a:rPr>
              <a:t>@</a:t>
            </a:r>
            <a:r>
              <a:rPr lang="en-US" u="sng" dirty="0">
                <a:solidFill>
                  <a:srgbClr val="00B050"/>
                </a:solidFill>
                <a:hlinkClick r:id="rId2"/>
              </a:rPr>
              <a:t>mail</a:t>
            </a:r>
            <a:r>
              <a:rPr lang="ru-RU" u="sng" dirty="0">
                <a:solidFill>
                  <a:srgbClr val="00B050"/>
                </a:solidFill>
                <a:hlinkClick r:id="rId2"/>
              </a:rPr>
              <a:t>.</a:t>
            </a:r>
            <a:r>
              <a:rPr lang="en-US" u="sng" dirty="0" err="1">
                <a:solidFill>
                  <a:srgbClr val="00B050"/>
                </a:solidFill>
                <a:hlinkClick r:id="rId2"/>
              </a:rPr>
              <a:t>ru</a:t>
            </a:r>
            <a:endParaRPr lang="ru-RU" dirty="0">
              <a:solidFill>
                <a:srgbClr val="0070C0"/>
              </a:solidFill>
            </a:endParaRPr>
          </a:p>
          <a:p>
            <a:pPr fontAlgn="auto">
              <a:spcAft>
                <a:spcPts val="0"/>
              </a:spcAft>
              <a:buFont typeface="Arial" pitchFamily="34" charset="0"/>
              <a:buNone/>
              <a:defRPr/>
            </a:pPr>
            <a:r>
              <a:rPr lang="ru-RU" dirty="0">
                <a:solidFill>
                  <a:srgbClr val="0070C0"/>
                </a:solidFill>
              </a:rPr>
              <a:t>г.Пермь, Россия</a:t>
            </a:r>
          </a:p>
          <a:p>
            <a:pPr fontAlgn="auto">
              <a:spcAft>
                <a:spcPts val="0"/>
              </a:spcAft>
              <a:buFont typeface="Arial" pitchFamily="34" charset="0"/>
              <a:buNone/>
              <a:defRPr/>
            </a:pP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6"/>
          <p:cNvSpPr txBox="1">
            <a:spLocks noChangeArrowheads="1"/>
          </p:cNvSpPr>
          <p:nvPr/>
        </p:nvSpPr>
        <p:spPr bwMode="auto">
          <a:xfrm>
            <a:off x="179388" y="363538"/>
            <a:ext cx="8569325" cy="1446212"/>
          </a:xfrm>
          <a:prstGeom prst="rect">
            <a:avLst/>
          </a:prstGeom>
          <a:noFill/>
          <a:ln w="9525">
            <a:noFill/>
            <a:miter lim="800000"/>
            <a:headEnd/>
            <a:tailEnd/>
          </a:ln>
        </p:spPr>
        <p:txBody>
          <a:bodyPr>
            <a:spAutoFit/>
          </a:bodyPr>
          <a:lstStyle/>
          <a:p>
            <a:pPr algn="just">
              <a:lnSpc>
                <a:spcPct val="110000"/>
              </a:lnSpc>
            </a:pPr>
            <a:r>
              <a:rPr lang="ru-RU" sz="2000">
                <a:solidFill>
                  <a:srgbClr val="0070C0"/>
                </a:solidFill>
                <a:latin typeface="Calibri" pitchFamily="34" charset="0"/>
              </a:rPr>
              <a:t>С применением волновой обработки проведено более </a:t>
            </a:r>
            <a:r>
              <a:rPr lang="en-US" sz="2000">
                <a:solidFill>
                  <a:srgbClr val="0070C0"/>
                </a:solidFill>
                <a:latin typeface="Calibri" pitchFamily="34" charset="0"/>
              </a:rPr>
              <a:t>3</a:t>
            </a:r>
            <a:r>
              <a:rPr lang="ru-RU" sz="2000">
                <a:solidFill>
                  <a:srgbClr val="0070C0"/>
                </a:solidFill>
                <a:latin typeface="Calibri" pitchFamily="34" charset="0"/>
              </a:rPr>
              <a:t>00 производственных плавок общей массой около </a:t>
            </a:r>
            <a:r>
              <a:rPr lang="en-US" sz="2000">
                <a:solidFill>
                  <a:srgbClr val="0070C0"/>
                </a:solidFill>
                <a:latin typeface="Calibri" pitchFamily="34" charset="0"/>
              </a:rPr>
              <a:t>100</a:t>
            </a:r>
            <a:r>
              <a:rPr lang="ru-RU" sz="2000">
                <a:solidFill>
                  <a:srgbClr val="0070C0"/>
                </a:solidFill>
                <a:latin typeface="Calibri" pitchFamily="34" charset="0"/>
              </a:rPr>
              <a:t>00 т объёмом от 60 т до 400 т и свыше 300 производственных и опытных плавок на малых объёмах (50 – 280 кг).</a:t>
            </a:r>
          </a:p>
        </p:txBody>
      </p:sp>
      <p:sp>
        <p:nvSpPr>
          <p:cNvPr id="17410" name="Text Box 14"/>
          <p:cNvSpPr txBox="1">
            <a:spLocks noChangeArrowheads="1"/>
          </p:cNvSpPr>
          <p:nvPr/>
        </p:nvSpPr>
        <p:spPr bwMode="auto">
          <a:xfrm>
            <a:off x="1403350" y="5949950"/>
            <a:ext cx="3744913" cy="307975"/>
          </a:xfrm>
          <a:prstGeom prst="rect">
            <a:avLst/>
          </a:prstGeom>
          <a:noFill/>
          <a:ln w="9525">
            <a:noFill/>
            <a:miter lim="800000"/>
            <a:headEnd/>
            <a:tailEnd/>
          </a:ln>
        </p:spPr>
        <p:txBody>
          <a:bodyPr>
            <a:spAutoFit/>
          </a:bodyPr>
          <a:lstStyle/>
          <a:p>
            <a:pPr algn="just">
              <a:spcBef>
                <a:spcPct val="50000"/>
              </a:spcBef>
            </a:pPr>
            <a:r>
              <a:rPr lang="ru-RU" sz="1400">
                <a:solidFill>
                  <a:srgbClr val="0070C0"/>
                </a:solidFill>
                <a:latin typeface="Calibri" pitchFamily="34" charset="0"/>
              </a:rPr>
              <a:t>Обработка расплава по СВМ-технологии. </a:t>
            </a:r>
          </a:p>
        </p:txBody>
      </p:sp>
      <p:pic>
        <p:nvPicPr>
          <p:cNvPr id="17411" name="Picture 6" descr="metall03"/>
          <p:cNvPicPr>
            <a:picLocks noChangeAspect="1" noChangeArrowheads="1"/>
          </p:cNvPicPr>
          <p:nvPr/>
        </p:nvPicPr>
        <p:blipFill>
          <a:blip r:embed="rId2" cstate="print"/>
          <a:srcRect/>
          <a:stretch>
            <a:fillRect/>
          </a:stretch>
        </p:blipFill>
        <p:spPr bwMode="auto">
          <a:xfrm>
            <a:off x="1258888" y="1773238"/>
            <a:ext cx="5257800" cy="3822700"/>
          </a:xfrm>
          <a:prstGeom prst="rect">
            <a:avLst/>
          </a:prstGeom>
          <a:noFill/>
          <a:ln w="6350">
            <a:solidFill>
              <a:srgbClr val="000000"/>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288" y="548680"/>
            <a:ext cx="8229600" cy="5832648"/>
          </a:xfrm>
        </p:spPr>
        <p:txBody>
          <a:bodyPr rtlCol="0">
            <a:normAutofit lnSpcReduction="10000"/>
          </a:bodyPr>
          <a:lstStyle/>
          <a:p>
            <a:pPr algn="just" fontAlgn="auto">
              <a:lnSpc>
                <a:spcPct val="150000"/>
              </a:lnSpc>
              <a:spcAft>
                <a:spcPts val="0"/>
              </a:spcAft>
              <a:buNone/>
              <a:defRPr/>
            </a:pPr>
            <a:r>
              <a:rPr lang="ru-RU" sz="1800" dirty="0">
                <a:solidFill>
                  <a:srgbClr val="0070C0"/>
                </a:solidFill>
              </a:rPr>
              <a:t>       </a:t>
            </a:r>
            <a:r>
              <a:rPr lang="ru-RU" sz="2000" b="1" dirty="0">
                <a:solidFill>
                  <a:srgbClr val="0070C0"/>
                </a:solidFill>
              </a:rPr>
              <a:t>Как было установлено, характер воздействия генератора на расплавы существенно зависит от материала вещества, помещаемого в резонансную камеру блока-модулятора, т.е. от вещества-модулятора, являющегося виртуальным, или пассивным, модификатором металла. В качестве модуляторов использовали традиционные для металлургии легирующие и модифицирующие материалы: никель, хром, магний, марганец, редкоземельные металлы и др. Модулятор служит  фильтром, модулирующим спектр излучения генератора. Модификатор может использоваться в том числе для снижения необходимой концентрации традиционных легирующих и модифицирующих материалов (магний, марганец, редкоземельные металлы) без потери физических свойств конечного продукта. </a:t>
            </a:r>
          </a:p>
          <a:p>
            <a:pPr fontAlgn="auto">
              <a:spcAft>
                <a:spcPts val="0"/>
              </a:spcAft>
              <a:buFont typeface="Arial" pitchFamily="34" charset="0"/>
              <a:buChar char="•"/>
              <a:defRPr/>
            </a:pP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274638"/>
            <a:ext cx="8229600" cy="706437"/>
          </a:xfrm>
        </p:spPr>
        <p:txBody>
          <a:bodyPr rtlCol="0">
            <a:normAutofit fontScale="90000"/>
          </a:bodyPr>
          <a:lstStyle/>
          <a:p>
            <a:pPr fontAlgn="auto">
              <a:spcAft>
                <a:spcPts val="0"/>
              </a:spcAft>
              <a:defRPr/>
            </a:pPr>
            <a:br>
              <a:rPr lang="ru-RU" sz="3200" b="1" dirty="0"/>
            </a:br>
            <a:r>
              <a:rPr lang="ru-RU" sz="2000" b="1" dirty="0">
                <a:solidFill>
                  <a:schemeClr val="tx2"/>
                </a:solidFill>
              </a:rPr>
              <a:t> </a:t>
            </a:r>
            <a:r>
              <a:rPr lang="ru-RU" sz="2000" b="1" dirty="0" err="1">
                <a:solidFill>
                  <a:schemeClr val="tx2"/>
                </a:solidFill>
              </a:rPr>
              <a:t>Инновационность</a:t>
            </a:r>
            <a:r>
              <a:rPr lang="ru-RU" sz="2000" b="1" dirty="0">
                <a:solidFill>
                  <a:schemeClr val="tx2"/>
                </a:solidFill>
              </a:rPr>
              <a:t> технологии</a:t>
            </a:r>
            <a:r>
              <a:rPr lang="ru-RU" sz="2000" b="1" dirty="0">
                <a:solidFill>
                  <a:srgbClr val="002060"/>
                </a:solidFill>
              </a:rPr>
              <a:t>.</a:t>
            </a:r>
            <a:br>
              <a:rPr lang="ru-RU" sz="2000" dirty="0">
                <a:solidFill>
                  <a:srgbClr val="002060"/>
                </a:solidFill>
              </a:rPr>
            </a:br>
            <a:endParaRPr lang="ru-RU" sz="2000" dirty="0">
              <a:solidFill>
                <a:srgbClr val="002060"/>
              </a:solidFill>
            </a:endParaRPr>
          </a:p>
        </p:txBody>
      </p:sp>
      <p:sp>
        <p:nvSpPr>
          <p:cNvPr id="45059" name="Содержимое 2"/>
          <p:cNvSpPr>
            <a:spLocks noGrp="1"/>
          </p:cNvSpPr>
          <p:nvPr>
            <p:ph idx="4294967295"/>
          </p:nvPr>
        </p:nvSpPr>
        <p:spPr>
          <a:xfrm>
            <a:off x="457200" y="981075"/>
            <a:ext cx="8229600" cy="5145088"/>
          </a:xfrm>
        </p:spPr>
        <p:txBody>
          <a:bodyPr/>
          <a:lstStyle/>
          <a:p>
            <a:pPr algn="just"/>
            <a:r>
              <a:rPr lang="ru-RU">
                <a:solidFill>
                  <a:srgbClr val="0070C0"/>
                </a:solidFill>
              </a:rPr>
              <a:t>  </a:t>
            </a:r>
            <a:r>
              <a:rPr lang="ru-RU" sz="2000">
                <a:solidFill>
                  <a:srgbClr val="0070C0"/>
                </a:solidFill>
              </a:rPr>
              <a:t>Впервые в металлургии на промышленном производстве используется генератор на электромагнитной основе для облучения расплава металла, находящегося в промышленных  печах ЭШП, ДСП и даже в индукционных печах, причем изменение свойств металла получается по всей глубине расплава, а не только на поверхности.</a:t>
            </a:r>
          </a:p>
          <a:p>
            <a:pPr algn="just"/>
            <a:r>
              <a:rPr lang="ru-RU" sz="2000">
                <a:solidFill>
                  <a:srgbClr val="0070C0"/>
                </a:solidFill>
              </a:rPr>
              <a:t>  Впервые в металлургии получены результаты, когда модификаторы  не кладутся в расплав, а передаются свойства модификаторов резонансным способом, с помощью частот  ЯМР металлов, при этом свойства металлов получаются лучше, чем при традиционном способе.</a:t>
            </a:r>
          </a:p>
          <a:p>
            <a:pPr algn="just"/>
            <a:r>
              <a:rPr lang="ru-RU" sz="2000">
                <a:solidFill>
                  <a:srgbClr val="0070C0"/>
                </a:solidFill>
              </a:rPr>
              <a:t>   Абсолютно идентичные результаты были получены при термообработке металлов в процессе закалки, что значительно расширяет возможности использования СВМ-генераторов.</a:t>
            </a:r>
          </a:p>
          <a:p>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p:nvPr>
        </p:nvSpPr>
        <p:spPr>
          <a:xfrm>
            <a:off x="107950" y="115888"/>
            <a:ext cx="8496300" cy="5851525"/>
          </a:xfrm>
        </p:spPr>
        <p:txBody>
          <a:bodyPr/>
          <a:lstStyle/>
          <a:p>
            <a:pPr algn="ctr">
              <a:buFont typeface="Arial" charset="0"/>
              <a:buNone/>
            </a:pPr>
            <a:r>
              <a:rPr lang="ru-RU" b="1" dirty="0">
                <a:solidFill>
                  <a:schemeClr val="tx2"/>
                </a:solidFill>
              </a:rPr>
              <a:t>Два основополагающих результата применения </a:t>
            </a:r>
            <a:r>
              <a:rPr lang="ru-RU" b="1" dirty="0" err="1">
                <a:solidFill>
                  <a:schemeClr val="tx2"/>
                </a:solidFill>
              </a:rPr>
              <a:t>СВМ-технологии</a:t>
            </a:r>
            <a:endParaRPr lang="ru-RU" b="1" dirty="0">
              <a:solidFill>
                <a:schemeClr val="tx2"/>
              </a:solidFill>
            </a:endParaRPr>
          </a:p>
          <a:p>
            <a:pPr algn="ctr">
              <a:buFont typeface="Arial" charset="0"/>
              <a:buNone/>
            </a:pPr>
            <a:endParaRPr lang="ru-RU" b="1" dirty="0">
              <a:solidFill>
                <a:schemeClr val="tx2"/>
              </a:solidFill>
            </a:endParaRPr>
          </a:p>
          <a:p>
            <a:pPr algn="just"/>
            <a:r>
              <a:rPr lang="ru-RU" sz="3600" b="1" dirty="0">
                <a:solidFill>
                  <a:schemeClr val="accent1"/>
                </a:solidFill>
              </a:rPr>
              <a:t>Получение нелегированных сталей со свойствами легированных, т. е. экономия легирующих добавок, в том числе и редкоземельных элементов.</a:t>
            </a:r>
          </a:p>
          <a:p>
            <a:pPr algn="just"/>
            <a:r>
              <a:rPr lang="ru-RU" sz="3600" b="1" dirty="0">
                <a:solidFill>
                  <a:schemeClr val="accent1"/>
                </a:solidFill>
              </a:rPr>
              <a:t>Свойства металла, полученного методом </a:t>
            </a:r>
            <a:r>
              <a:rPr lang="ru-RU" sz="3600" b="1" dirty="0" err="1">
                <a:solidFill>
                  <a:schemeClr val="accent1"/>
                </a:solidFill>
              </a:rPr>
              <a:t>СВМ-обработки</a:t>
            </a:r>
            <a:r>
              <a:rPr lang="ru-RU" sz="3600" b="1" dirty="0">
                <a:solidFill>
                  <a:schemeClr val="accent1"/>
                </a:solidFill>
              </a:rPr>
              <a:t>, сохраняются после переплава!</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2">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1000" fill="hold"/>
                                        <p:tgtEl>
                                          <p:spTgt spid="2">
                                            <p:txEl>
                                              <p:pRg st="2" end="2"/>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1000" fill="hold"/>
                                        <p:tgtEl>
                                          <p:spTgt spid="2">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rtlCol="0">
            <a:normAutofit fontScale="90000"/>
          </a:bodyPr>
          <a:lstStyle/>
          <a:p>
            <a:pPr fontAlgn="auto">
              <a:spcAft>
                <a:spcPts val="0"/>
              </a:spcAft>
              <a:defRPr/>
            </a:pPr>
            <a:r>
              <a:rPr lang="ru-RU" sz="2700" b="1" dirty="0">
                <a:solidFill>
                  <a:srgbClr val="002060"/>
                </a:solidFill>
              </a:rPr>
              <a:t>Повышение качества жаропрочных сталей и сплавов</a:t>
            </a:r>
            <a:br>
              <a:rPr lang="ru-RU" sz="1600" b="1" dirty="0">
                <a:solidFill>
                  <a:srgbClr val="002060"/>
                </a:solidFill>
              </a:rPr>
            </a:br>
            <a:br>
              <a:rPr lang="ru-RU" sz="1600" b="1" dirty="0"/>
            </a:br>
            <a:r>
              <a:rPr lang="ru-RU" sz="1600" b="1" dirty="0">
                <a:solidFill>
                  <a:srgbClr val="0070C0"/>
                </a:solidFill>
              </a:rPr>
              <a:t>Результаты испытаний образцов авиационных лопаток из сплава ЖС6У</a:t>
            </a:r>
            <a:br>
              <a:rPr lang="en-US" sz="1600" b="1" dirty="0">
                <a:solidFill>
                  <a:srgbClr val="0070C0"/>
                </a:solidFill>
              </a:rPr>
            </a:br>
            <a:r>
              <a:rPr lang="ru-RU" sz="1600" b="1" dirty="0">
                <a:solidFill>
                  <a:srgbClr val="0070C0"/>
                </a:solidFill>
              </a:rPr>
              <a:t> на длительную прочность.</a:t>
            </a:r>
            <a:endParaRPr lang="ru-RU" sz="1600" dirty="0"/>
          </a:p>
        </p:txBody>
      </p:sp>
      <p:pic>
        <p:nvPicPr>
          <p:cNvPr id="20482" name="Содержимое 4" descr="жс6у.png"/>
          <p:cNvPicPr>
            <a:picLocks noGrp="1" noChangeAspect="1"/>
          </p:cNvPicPr>
          <p:nvPr>
            <p:ph idx="1"/>
          </p:nvPr>
        </p:nvPicPr>
        <p:blipFill>
          <a:blip r:embed="rId2" cstate="print"/>
          <a:srcRect/>
          <a:stretch>
            <a:fillRect/>
          </a:stretch>
        </p:blipFill>
        <p:spPr>
          <a:xfrm>
            <a:off x="726999" y="1275464"/>
            <a:ext cx="7301385" cy="5465903"/>
          </a:xfrm>
        </p:spPr>
      </p:pic>
      <p:sp>
        <p:nvSpPr>
          <p:cNvPr id="4" name="Содержимое 1"/>
          <p:cNvSpPr txBox="1">
            <a:spLocks/>
          </p:cNvSpPr>
          <p:nvPr/>
        </p:nvSpPr>
        <p:spPr>
          <a:xfrm>
            <a:off x="457200" y="274638"/>
            <a:ext cx="8229600" cy="5851525"/>
          </a:xfrm>
          <a:prstGeom prst="rect">
            <a:avLst/>
          </a:prstGeom>
        </p:spPr>
        <p:txBody>
          <a:bodyPr anchor="ctr">
            <a:normAutofit/>
          </a:bodyPr>
          <a:lstStyle/>
          <a:p>
            <a:pPr algn="ctr" fontAlgn="auto">
              <a:spcAft>
                <a:spcPts val="0"/>
              </a:spcAft>
              <a:defRPr/>
            </a:pPr>
            <a:br>
              <a:rPr lang="ru-RU" sz="1600" dirty="0">
                <a:latin typeface="+mj-lt"/>
                <a:ea typeface="+mj-ea"/>
                <a:cs typeface="+mj-cs"/>
              </a:rPr>
            </a:br>
            <a:endParaRPr lang="ru-RU" sz="1600" dirty="0">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одержимое 2"/>
          <p:cNvGraphicFramePr>
            <a:graphicFrameLocks noGrp="1"/>
          </p:cNvGraphicFramePr>
          <p:nvPr>
            <p:ph/>
          </p:nvPr>
        </p:nvGraphicFramePr>
        <p:xfrm>
          <a:off x="457200" y="274638"/>
          <a:ext cx="8229600" cy="4073208"/>
        </p:xfrm>
        <a:graphic>
          <a:graphicData uri="http://schemas.openxmlformats.org/drawingml/2006/table">
            <a:tbl>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244600">
                  <a:extLst>
                    <a:ext uri="{9D8B030D-6E8A-4147-A177-3AD203B41FA5}">
                      <a16:colId xmlns:a16="http://schemas.microsoft.com/office/drawing/2014/main" val="20003"/>
                    </a:ext>
                  </a:extLst>
                </a:gridCol>
                <a:gridCol w="1223963">
                  <a:extLst>
                    <a:ext uri="{9D8B030D-6E8A-4147-A177-3AD203B41FA5}">
                      <a16:colId xmlns:a16="http://schemas.microsoft.com/office/drawing/2014/main" val="20004"/>
                    </a:ext>
                  </a:extLst>
                </a:gridCol>
                <a:gridCol w="1008062">
                  <a:extLst>
                    <a:ext uri="{9D8B030D-6E8A-4147-A177-3AD203B41FA5}">
                      <a16:colId xmlns:a16="http://schemas.microsoft.com/office/drawing/2014/main" val="20005"/>
                    </a:ext>
                  </a:extLst>
                </a:gridCol>
                <a:gridCol w="936625">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tblGrid>
              <a:tr h="371475">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rgbClr val="002060"/>
                          </a:solidFill>
                          <a:effectLst/>
                          <a:latin typeface="Tahoma" pitchFamily="34" charset="0"/>
                          <a:cs typeface="Tahoma" pitchFamily="34" charset="0"/>
                        </a:rPr>
                        <a:t>Сплав ЭП-678</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rgbClr val="000000"/>
                          </a:solidFill>
                          <a:effectLst/>
                          <a:latin typeface="Tahoma" pitchFamily="34" charset="0"/>
                          <a:cs typeface="Tahoma" pitchFamily="34" charset="0"/>
                        </a:rPr>
                        <a:t>СВМ-обработка во время нагрева под закалку</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a:ln>
                          <a:noFill/>
                        </a:ln>
                        <a:solidFill>
                          <a:srgbClr val="FF0000"/>
                        </a:solidFill>
                        <a:effectLst/>
                        <a:latin typeface="Tahoma" pitchFamily="34" charset="0"/>
                        <a:cs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1128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a:ln>
                            <a:noFill/>
                          </a:ln>
                          <a:solidFill>
                            <a:srgbClr val="0070C0"/>
                          </a:solidFill>
                          <a:effectLst/>
                          <a:latin typeface="Tahoma" pitchFamily="34" charset="0"/>
                          <a:cs typeface="Tahoma" pitchFamily="34" charset="0"/>
                        </a:rPr>
                        <a:t>Номер образца</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a:ln>
                            <a:noFill/>
                          </a:ln>
                          <a:solidFill>
                            <a:srgbClr val="0070C0"/>
                          </a:solidFill>
                          <a:effectLst/>
                          <a:latin typeface="Tahoma" pitchFamily="34" charset="0"/>
                          <a:cs typeface="Tahoma" pitchFamily="34" charset="0"/>
                        </a:rPr>
                        <a:t>Предел прочности           </a:t>
                      </a:r>
                      <a:r>
                        <a:rPr kumimoji="0" lang="ru-RU" sz="1400" b="0" i="0" u="none" strike="noStrike" cap="none" normalizeH="0" baseline="0">
                          <a:ln>
                            <a:noFill/>
                          </a:ln>
                          <a:solidFill>
                            <a:srgbClr val="0070C0"/>
                          </a:solidFill>
                          <a:effectLst/>
                          <a:latin typeface="Calibri" pitchFamily="34" charset="0"/>
                          <a:cs typeface="Arial" charset="0"/>
                        </a:rPr>
                        <a:t>Ϭ</a:t>
                      </a:r>
                      <a:r>
                        <a:rPr kumimoji="0" lang="ru-RU" sz="1200" b="1" i="0" u="none" strike="noStrike" cap="none" normalizeH="0" baseline="0">
                          <a:ln>
                            <a:noFill/>
                          </a:ln>
                          <a:solidFill>
                            <a:srgbClr val="0070C0"/>
                          </a:solidFill>
                          <a:effectLst/>
                          <a:latin typeface="Tahoma" pitchFamily="34" charset="0"/>
                          <a:cs typeface="Tahoma" pitchFamily="34" charset="0"/>
                        </a:rPr>
                        <a:t>в, кгс/мм²</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a:ln>
                            <a:noFill/>
                          </a:ln>
                          <a:solidFill>
                            <a:srgbClr val="0070C0"/>
                          </a:solidFill>
                          <a:effectLst/>
                          <a:latin typeface="Tahoma" pitchFamily="34" charset="0"/>
                          <a:cs typeface="Tahoma" pitchFamily="34" charset="0"/>
                        </a:rPr>
                        <a:t>Предел текучести   </a:t>
                      </a:r>
                      <a:r>
                        <a:rPr kumimoji="0" lang="ru-RU" sz="1400" b="0" i="0" u="none" strike="noStrike" cap="none" normalizeH="0" baseline="0">
                          <a:ln>
                            <a:noFill/>
                          </a:ln>
                          <a:solidFill>
                            <a:srgbClr val="0070C0"/>
                          </a:solidFill>
                          <a:effectLst/>
                          <a:latin typeface="Calibri" pitchFamily="34" charset="0"/>
                          <a:cs typeface="Arial" charset="0"/>
                        </a:rPr>
                        <a:t>Ϭ</a:t>
                      </a:r>
                      <a:r>
                        <a:rPr kumimoji="0" lang="ru-RU" sz="1200" b="1" i="0" u="none" strike="noStrike" cap="none" normalizeH="0" baseline="0">
                          <a:ln>
                            <a:noFill/>
                          </a:ln>
                          <a:solidFill>
                            <a:srgbClr val="0070C0"/>
                          </a:solidFill>
                          <a:effectLst/>
                          <a:latin typeface="Tahoma" pitchFamily="34" charset="0"/>
                          <a:cs typeface="Tahoma" pitchFamily="34" charset="0"/>
                        </a:rPr>
                        <a:t>т, кгс/мм²</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a:ln>
                            <a:noFill/>
                          </a:ln>
                          <a:solidFill>
                            <a:srgbClr val="0070C0"/>
                          </a:solidFill>
                          <a:effectLst/>
                          <a:latin typeface="Tahoma" pitchFamily="34" charset="0"/>
                          <a:cs typeface="Tahoma" pitchFamily="34" charset="0"/>
                        </a:rPr>
                        <a:t>Относительн. удлинение     δ, %</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a:ln>
                            <a:noFill/>
                          </a:ln>
                          <a:solidFill>
                            <a:srgbClr val="0070C0"/>
                          </a:solidFill>
                          <a:effectLst/>
                          <a:latin typeface="Tahoma" pitchFamily="34" charset="0"/>
                          <a:cs typeface="Tahoma" pitchFamily="34" charset="0"/>
                        </a:rPr>
                        <a:t>Относительн. сужение,        Ψ, %</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a:ln>
                            <a:noFill/>
                          </a:ln>
                          <a:solidFill>
                            <a:srgbClr val="0070C0"/>
                          </a:solidFill>
                          <a:effectLst/>
                          <a:latin typeface="Tahoma" pitchFamily="34" charset="0"/>
                          <a:cs typeface="Tahoma" pitchFamily="34" charset="0"/>
                        </a:rPr>
                        <a:t>Закалка, ºС</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a:ln>
                            <a:noFill/>
                          </a:ln>
                          <a:solidFill>
                            <a:srgbClr val="0070C0"/>
                          </a:solidFill>
                          <a:effectLst/>
                          <a:latin typeface="Tahoma" pitchFamily="34" charset="0"/>
                          <a:cs typeface="Tahoma" pitchFamily="34" charset="0"/>
                        </a:rPr>
                        <a:t>Старение, ºС</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2060"/>
                          </a:solidFill>
                          <a:effectLst/>
                          <a:latin typeface="Tahoma" pitchFamily="34" charset="0"/>
                          <a:cs typeface="Tahoma" pitchFamily="34" charset="0"/>
                        </a:rPr>
                        <a:t> </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b="1" i="0" u="none" strike="noStrike" cap="none" normalizeH="0" baseline="0">
                          <a:ln>
                            <a:noFill/>
                          </a:ln>
                          <a:solidFill>
                            <a:srgbClr val="0070C0"/>
                          </a:solidFill>
                          <a:effectLst/>
                          <a:latin typeface="Tahoma" pitchFamily="34" charset="0"/>
                          <a:cs typeface="Tahoma" pitchFamily="34" charset="0"/>
                        </a:rPr>
                        <a:t>Контроль_1</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126</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121</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14</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65</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950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520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a:ln>
                            <a:noFill/>
                          </a:ln>
                          <a:solidFill>
                            <a:srgbClr val="C00000"/>
                          </a:solidFill>
                          <a:effectLst/>
                          <a:latin typeface="Tahoma" pitchFamily="34" charset="0"/>
                          <a:cs typeface="Tahoma" pitchFamily="34" charset="0"/>
                        </a:rPr>
                        <a:t>Без СВМ </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b="1" i="0" u="none" strike="noStrike" cap="none" normalizeH="0" baseline="0">
                          <a:ln>
                            <a:noFill/>
                          </a:ln>
                          <a:solidFill>
                            <a:srgbClr val="0070C0"/>
                          </a:solidFill>
                          <a:effectLst/>
                          <a:latin typeface="Tahoma" pitchFamily="34" charset="0"/>
                          <a:cs typeface="Tahoma" pitchFamily="34" charset="0"/>
                        </a:rPr>
                        <a:t>Контроль_2</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122</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118</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14,5</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67</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950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520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a:ln>
                            <a:noFill/>
                          </a:ln>
                          <a:solidFill>
                            <a:srgbClr val="C00000"/>
                          </a:solidFill>
                          <a:effectLst/>
                          <a:latin typeface="Tahoma" pitchFamily="34" charset="0"/>
                          <a:cs typeface="Tahoma" pitchFamily="34" charset="0"/>
                        </a:rPr>
                        <a:t>Без СВМ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000" b="1" i="0" u="none" strike="noStrike" cap="none" normalizeH="0" baseline="0">
                        <a:ln>
                          <a:noFill/>
                        </a:ln>
                        <a:solidFill>
                          <a:srgbClr val="C00000"/>
                        </a:solidFill>
                        <a:effectLst/>
                        <a:latin typeface="Tahoma" pitchFamily="34" charset="0"/>
                        <a:cs typeface="Tahoma" pitchFamily="34"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3</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B050"/>
                          </a:solidFill>
                          <a:effectLst/>
                          <a:latin typeface="Tahoma" pitchFamily="34" charset="0"/>
                          <a:cs typeface="Tahoma" pitchFamily="34" charset="0"/>
                        </a:rPr>
                        <a:t>162</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B050"/>
                          </a:solidFill>
                          <a:effectLst/>
                          <a:latin typeface="Tahoma" pitchFamily="34" charset="0"/>
                          <a:cs typeface="Tahoma" pitchFamily="34" charset="0"/>
                        </a:rPr>
                        <a:t>158</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12</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59</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950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520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a:ln>
                            <a:noFill/>
                          </a:ln>
                          <a:solidFill>
                            <a:srgbClr val="00B050"/>
                          </a:solidFill>
                          <a:effectLst/>
                          <a:latin typeface="Tahoma" pitchFamily="34" charset="0"/>
                          <a:cs typeface="Tahoma" pitchFamily="34" charset="0"/>
                        </a:rPr>
                        <a:t>28,60%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4</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B050"/>
                          </a:solidFill>
                          <a:effectLst/>
                          <a:latin typeface="Tahoma" pitchFamily="34" charset="0"/>
                          <a:cs typeface="Tahoma" pitchFamily="34" charset="0"/>
                        </a:rPr>
                        <a:t>161</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B050"/>
                          </a:solidFill>
                          <a:effectLst/>
                          <a:latin typeface="Tahoma" pitchFamily="34" charset="0"/>
                          <a:cs typeface="Tahoma" pitchFamily="34" charset="0"/>
                        </a:rPr>
                        <a:t>158</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12,5</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58</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950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520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a:ln>
                            <a:noFill/>
                          </a:ln>
                          <a:solidFill>
                            <a:srgbClr val="00B050"/>
                          </a:solidFill>
                          <a:effectLst/>
                          <a:latin typeface="Tahoma" pitchFamily="34" charset="0"/>
                          <a:cs typeface="Tahoma" pitchFamily="34" charset="0"/>
                        </a:rPr>
                        <a:t>27,80%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5</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B050"/>
                          </a:solidFill>
                          <a:effectLst/>
                          <a:latin typeface="Tahoma" pitchFamily="34" charset="0"/>
                          <a:cs typeface="Tahoma" pitchFamily="34" charset="0"/>
                        </a:rPr>
                        <a:t>161</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B050"/>
                          </a:solidFill>
                          <a:effectLst/>
                          <a:latin typeface="Tahoma" pitchFamily="34" charset="0"/>
                          <a:cs typeface="Tahoma" pitchFamily="34" charset="0"/>
                        </a:rPr>
                        <a:t>158</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11,5</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59</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950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520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a:ln>
                            <a:noFill/>
                          </a:ln>
                          <a:solidFill>
                            <a:srgbClr val="00B050"/>
                          </a:solidFill>
                          <a:effectLst/>
                          <a:latin typeface="Tahoma" pitchFamily="34" charset="0"/>
                          <a:cs typeface="Tahoma" pitchFamily="34" charset="0"/>
                        </a:rPr>
                        <a:t>27,80%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6</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B050"/>
                          </a:solidFill>
                          <a:effectLst/>
                          <a:latin typeface="Tahoma" pitchFamily="34" charset="0"/>
                          <a:cs typeface="Tahoma" pitchFamily="34" charset="0"/>
                        </a:rPr>
                        <a:t>162</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B050"/>
                          </a:solidFill>
                          <a:effectLst/>
                          <a:latin typeface="Tahoma" pitchFamily="34" charset="0"/>
                          <a:cs typeface="Tahoma" pitchFamily="34" charset="0"/>
                        </a:rPr>
                        <a:t>158</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12</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58</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950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a:ln>
                            <a:noFill/>
                          </a:ln>
                          <a:solidFill>
                            <a:srgbClr val="0070C0"/>
                          </a:solidFill>
                          <a:effectLst/>
                          <a:latin typeface="Tahoma" pitchFamily="34" charset="0"/>
                          <a:cs typeface="Tahoma" pitchFamily="34" charset="0"/>
                        </a:rPr>
                        <a:t>520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a:ln>
                            <a:noFill/>
                          </a:ln>
                          <a:solidFill>
                            <a:srgbClr val="00B050"/>
                          </a:solidFill>
                          <a:effectLst/>
                          <a:latin typeface="Tahoma" pitchFamily="34" charset="0"/>
                          <a:cs typeface="Tahoma" pitchFamily="34" charset="0"/>
                        </a:rPr>
                        <a:t>28,60%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p:txBody>
          <a:bodyPr/>
          <a:lstStyle/>
          <a:p>
            <a:r>
              <a:rPr lang="ru-RU" sz="4000" b="1" dirty="0">
                <a:solidFill>
                  <a:schemeClr val="tx2"/>
                </a:solidFill>
              </a:rPr>
              <a:t>Сплав Д16Т</a:t>
            </a:r>
            <a:br>
              <a:rPr lang="ru-RU" sz="4000" b="1" dirty="0">
                <a:solidFill>
                  <a:schemeClr val="tx2"/>
                </a:solidFill>
              </a:rPr>
            </a:br>
            <a:endParaRPr lang="ru-RU" sz="4000" b="1" dirty="0">
              <a:solidFill>
                <a:schemeClr val="tx2"/>
              </a:solidFill>
            </a:endParaRPr>
          </a:p>
        </p:txBody>
      </p:sp>
      <p:sp>
        <p:nvSpPr>
          <p:cNvPr id="47107" name="Rectangle 3"/>
          <p:cNvSpPr>
            <a:spLocks noGrp="1"/>
          </p:cNvSpPr>
          <p:nvPr>
            <p:ph type="body" idx="4294967295"/>
          </p:nvPr>
        </p:nvSpPr>
        <p:spPr>
          <a:xfrm>
            <a:off x="457200" y="1052513"/>
            <a:ext cx="8229600" cy="5073650"/>
          </a:xfrm>
        </p:spPr>
        <p:txBody>
          <a:bodyPr/>
          <a:lstStyle/>
          <a:p>
            <a:pPr>
              <a:lnSpc>
                <a:spcPct val="80000"/>
              </a:lnSpc>
              <a:buFont typeface="Arial" charset="0"/>
              <a:buNone/>
            </a:pPr>
            <a:endParaRPr lang="ru-RU" sz="2000"/>
          </a:p>
          <a:p>
            <a:pPr algn="just">
              <a:lnSpc>
                <a:spcPct val="80000"/>
              </a:lnSpc>
              <a:buFont typeface="Arial" charset="0"/>
              <a:buNone/>
            </a:pPr>
            <a:r>
              <a:rPr lang="ru-RU" sz="2000"/>
              <a:t>      </a:t>
            </a:r>
            <a:r>
              <a:rPr lang="ru-RU" sz="2000">
                <a:solidFill>
                  <a:schemeClr val="accent1"/>
                </a:solidFill>
              </a:rPr>
              <a:t>Эксперимент проводился на промышленной печке омического нагрева, объём плавки составлял 30 кг. Обработке подвергался расплав конструкционного алюминиевого сплава Д16.  Металл всех плавок не подвергался модифицированию. Плавки подвергались обработке по разным частотным режимам работы СВМ – генератора, с целью провести модифицирование сплава, путём воздействия на металл полем генератора и повлиять на активность тех или иных хим. элементов, входящих в состав данного сплава. Плавка №191 обрабатывалась СВМ – генератором, работающим на частоте ядерного магнитного резонанса (ЯМР) циркония. Плавка №192 обрабатывалась СВМ – генератором, работающим на частоте ЯМР меди. Плавка №195 и №196 обрабатывалась СВМ – генератором, работающим на частоте ЯМР железа и марганца. Плавка №194 обрабатывалась СВМ – генератором, работающим на частоте ЯМР церия. С каждой плавки заливался образец. Все залитые образцы не подвергались деформации, подвергались только закалке и искусственному старению. Затем исследовалась микроструктура образцов, как до, так и после термообработки. Фотографии микроструктуры полученных образцов представлены ниже.</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2400</TotalTime>
  <Words>1549</Words>
  <Application>Microsoft Office PowerPoint</Application>
  <PresentationFormat>Экран (4:3)</PresentationFormat>
  <Paragraphs>257</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Презентация PowerPoint</vt:lpstr>
      <vt:lpstr>   СВМ-генератор (структурно-волновой магниторезонансный) </vt:lpstr>
      <vt:lpstr>Презентация PowerPoint</vt:lpstr>
      <vt:lpstr>Презентация PowerPoint</vt:lpstr>
      <vt:lpstr>  Инновационность технологии. </vt:lpstr>
      <vt:lpstr>Презентация PowerPoint</vt:lpstr>
      <vt:lpstr>Повышение качества жаропрочных сталей и сплавов  Результаты испытаний образцов авиационных лопаток из сплава ЖС6У  на длительную прочность.</vt:lpstr>
      <vt:lpstr>Презентация PowerPoint</vt:lpstr>
      <vt:lpstr>Сплав Д16Т </vt:lpstr>
      <vt:lpstr>Микроструктура образцов 191, 191-1: алюминиевый твердый раствор α; упрочняющие фазы CuAl2 (светлая), S-фаза-Al2CuMg(темная), эвтектические составляющие по границам зерна (двойные, тройные), кроме того, железо-марганцевосодержащие фазы.  Структура в виде зерен, фазы расположены по границам зерна. Образец 191 – до термообработки.      Образец 191-1 – после термообработки </vt:lpstr>
      <vt:lpstr>Образцы 192, 194, 195 – после термообработки </vt:lpstr>
      <vt:lpstr>Результат:</vt:lpstr>
      <vt:lpstr>   Результаты повышения коррозионной стойкости металлов после обработки СВМ-генератором.  Стойкость к коррозии стали 02Х22Н5АМ3   </vt:lpstr>
      <vt:lpstr>Сталь 12Х18Н10Т Испытание на наличие Межкристаллитной коррозии (МКК)</vt:lpstr>
      <vt:lpstr>Сплав АМЦ после термообработки  с применением СВМ-генератора</vt:lpstr>
      <vt:lpstr>Результаты работ с алюминиевыми сплавами. Увеличение удельной электрической проводимости сплава АМГ6 ВИЛС, г. Москва </vt:lpstr>
      <vt:lpstr>Алюминий А7 после литья Физтех УРО РАН, г. Ижевск  Без СВМ-обработки                                                      После СВМ-обработки, модификатор Zr</vt:lpstr>
      <vt:lpstr>Результаты испытаний образцов из литья сплава Д16М  при статическом нагружении после обработки СВМ-генератором.</vt:lpstr>
      <vt:lpstr>        Алюминиевый слав  АК12 (Etial-141)         В 2015 году, в городе Конья, Турция, была проведена работа по применению СВМ – генераторов на производстве отливок из алюминиевых сплавов для автомобильной промышленности.                                                                                                               На территории Турции используются алюминиевые сплавы (силумины) производителя ETi Aluminum стандартов ETInorm. Ниже приведены примеры химического состава и механических свойств стандартов ETInorm и ГОСТ в сравнении с характеристиками силуминов ETInorm после СВМ-обработки. </vt:lpstr>
      <vt:lpstr>Презентация PowerPoint</vt:lpstr>
      <vt:lpstr>   Как видно из результатов, представленных в таблицах,    уровень механических свойств силумина невысокой прочности  доведён до  уровня конструкционной стали                       </vt:lpstr>
      <vt:lpstr> Прочностные характеристики силумина АК5М после термообработки  с применением СВМ-генератора. </vt:lpstr>
      <vt:lpstr>Выводы по применению СВМ-технологии при  термообработке </vt:lpstr>
      <vt:lpstr>ПЕРСПЕКТИВЫ ПРИМЕНЕНИЯ СВМ-технологии </vt:lpstr>
      <vt:lpstr>Перечень заводов и институтов, где проводились работы. </vt:lpstr>
      <vt:lpstr>Презентация PowerPoint</vt:lpstr>
      <vt:lpstr>Контакты</vt:lpstr>
    </vt:vector>
  </TitlesOfParts>
  <Company>RUFORS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Николай Субботин</dc:creator>
  <cp:lastModifiedBy>Неизвестный пользователь</cp:lastModifiedBy>
  <cp:revision>185</cp:revision>
  <dcterms:created xsi:type="dcterms:W3CDTF">2012-03-31T07:14:35Z</dcterms:created>
  <dcterms:modified xsi:type="dcterms:W3CDTF">2023-06-01T05:16:54Z</dcterms:modified>
</cp:coreProperties>
</file>